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3" r:id="rId1"/>
  </p:sldMasterIdLst>
  <p:notesMasterIdLst>
    <p:notesMasterId r:id="rId44"/>
  </p:notesMasterIdLst>
  <p:sldIdLst>
    <p:sldId id="260" r:id="rId2"/>
    <p:sldId id="498" r:id="rId3"/>
    <p:sldId id="561" r:id="rId4"/>
    <p:sldId id="541" r:id="rId5"/>
    <p:sldId id="566" r:id="rId6"/>
    <p:sldId id="567" r:id="rId7"/>
    <p:sldId id="569" r:id="rId8"/>
    <p:sldId id="556" r:id="rId9"/>
    <p:sldId id="562" r:id="rId10"/>
    <p:sldId id="564" r:id="rId11"/>
    <p:sldId id="565" r:id="rId12"/>
    <p:sldId id="557" r:id="rId13"/>
    <p:sldId id="559" r:id="rId14"/>
    <p:sldId id="568" r:id="rId15"/>
    <p:sldId id="570" r:id="rId16"/>
    <p:sldId id="555" r:id="rId17"/>
    <p:sldId id="558" r:id="rId18"/>
    <p:sldId id="571" r:id="rId19"/>
    <p:sldId id="573" r:id="rId20"/>
    <p:sldId id="574" r:id="rId21"/>
    <p:sldId id="512" r:id="rId22"/>
    <p:sldId id="513" r:id="rId23"/>
    <p:sldId id="514" r:id="rId24"/>
    <p:sldId id="515" r:id="rId25"/>
    <p:sldId id="516" r:id="rId26"/>
    <p:sldId id="517" r:id="rId27"/>
    <p:sldId id="518" r:id="rId28"/>
    <p:sldId id="519" r:id="rId29"/>
    <p:sldId id="520" r:id="rId30"/>
    <p:sldId id="522" r:id="rId31"/>
    <p:sldId id="523" r:id="rId32"/>
    <p:sldId id="524" r:id="rId33"/>
    <p:sldId id="575" r:id="rId34"/>
    <p:sldId id="525" r:id="rId35"/>
    <p:sldId id="526" r:id="rId36"/>
    <p:sldId id="481" r:id="rId37"/>
    <p:sldId id="577" r:id="rId38"/>
    <p:sldId id="483" r:id="rId39"/>
    <p:sldId id="537" r:id="rId40"/>
    <p:sldId id="543" r:id="rId41"/>
    <p:sldId id="533" r:id="rId42"/>
    <p:sldId id="313" r:id="rId43"/>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6E43351-83F9-4C76-A5E9-3CBDACA077A9}">
          <p14:sldIdLst>
            <p14:sldId id="260"/>
            <p14:sldId id="498"/>
            <p14:sldId id="561"/>
            <p14:sldId id="541"/>
            <p14:sldId id="566"/>
            <p14:sldId id="567"/>
          </p14:sldIdLst>
        </p14:section>
        <p14:section name="Study 1" id="{4A9D57F4-C369-4E0C-80BE-73B54071FBCF}">
          <p14:sldIdLst>
            <p14:sldId id="569"/>
            <p14:sldId id="556"/>
            <p14:sldId id="562"/>
            <p14:sldId id="564"/>
            <p14:sldId id="565"/>
            <p14:sldId id="557"/>
            <p14:sldId id="559"/>
            <p14:sldId id="568"/>
          </p14:sldIdLst>
        </p14:section>
        <p14:section name="Study 2" id="{DDC3A6CC-1F9B-49D4-AAB0-F8F1B2DC94FB}">
          <p14:sldIdLst>
            <p14:sldId id="570"/>
            <p14:sldId id="555"/>
            <p14:sldId id="558"/>
            <p14:sldId id="571"/>
            <p14:sldId id="573"/>
            <p14:sldId id="574"/>
          </p14:sldIdLst>
        </p14:section>
        <p14:section name="Study 1 methods" id="{E30DC7D9-0975-46F0-BAD5-A9707485A089}">
          <p14:sldIdLst>
            <p14:sldId id="512"/>
            <p14:sldId id="513"/>
            <p14:sldId id="514"/>
            <p14:sldId id="515"/>
            <p14:sldId id="516"/>
            <p14:sldId id="517"/>
            <p14:sldId id="518"/>
            <p14:sldId id="519"/>
            <p14:sldId id="520"/>
            <p14:sldId id="522"/>
            <p14:sldId id="523"/>
            <p14:sldId id="524"/>
            <p14:sldId id="575"/>
            <p14:sldId id="525"/>
            <p14:sldId id="526"/>
          </p14:sldIdLst>
        </p14:section>
        <p14:section name="Study 1 results" id="{D0015B4B-F0B7-486E-A741-43BD8E90464A}">
          <p14:sldIdLst>
            <p14:sldId id="481"/>
            <p14:sldId id="577"/>
            <p14:sldId id="483"/>
            <p14:sldId id="537"/>
            <p14:sldId id="543"/>
          </p14:sldIdLst>
        </p14:section>
        <p14:section name="backslides" id="{2BDAF78A-A6B6-4D98-98EE-C05D5B1AA44F}">
          <p14:sldIdLst>
            <p14:sldId id="533"/>
            <p14:sldId id="3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695F"/>
    <a:srgbClr val="C09200"/>
    <a:srgbClr val="49808C"/>
    <a:srgbClr val="C00000"/>
    <a:srgbClr val="0D0D0D"/>
    <a:srgbClr val="F2F2F2"/>
    <a:srgbClr val="F7E1DF"/>
    <a:srgbClr val="EEBCB8"/>
    <a:srgbClr val="B5D2D9"/>
    <a:srgbClr val="FFEE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11" autoAdjust="0"/>
    <p:restoredTop sz="86024" autoAdjust="0"/>
  </p:normalViewPr>
  <p:slideViewPr>
    <p:cSldViewPr snapToGrid="0">
      <p:cViewPr varScale="1">
        <p:scale>
          <a:sx n="54" d="100"/>
          <a:sy n="54" d="100"/>
        </p:scale>
        <p:origin x="1244" y="48"/>
      </p:cViewPr>
      <p:guideLst/>
    </p:cSldViewPr>
  </p:slideViewPr>
  <p:notesTextViewPr>
    <p:cViewPr>
      <p:scale>
        <a:sx n="1" d="1"/>
        <a:sy n="1" d="1"/>
      </p:scale>
      <p:origin x="0" y="-32"/>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8"/>
          </a:xfrm>
          <a:prstGeom prst="rect">
            <a:avLst/>
          </a:prstGeom>
        </p:spPr>
        <p:txBody>
          <a:bodyPr vert="horz" lIns="96659" tIns="48329" rIns="96659" bIns="48329" rtlCol="0"/>
          <a:lstStyle>
            <a:lvl1pPr algn="l">
              <a:defRPr sz="1200"/>
            </a:lvl1pPr>
          </a:lstStyle>
          <a:p>
            <a:endParaRPr lang="en-US"/>
          </a:p>
        </p:txBody>
      </p:sp>
      <p:sp>
        <p:nvSpPr>
          <p:cNvPr id="3" name="Date Placeholder 2"/>
          <p:cNvSpPr>
            <a:spLocks noGrp="1"/>
          </p:cNvSpPr>
          <p:nvPr>
            <p:ph type="dt" idx="1"/>
          </p:nvPr>
        </p:nvSpPr>
        <p:spPr>
          <a:xfrm>
            <a:off x="4143587" y="0"/>
            <a:ext cx="3169920" cy="481728"/>
          </a:xfrm>
          <a:prstGeom prst="rect">
            <a:avLst/>
          </a:prstGeom>
        </p:spPr>
        <p:txBody>
          <a:bodyPr vert="horz" lIns="96659" tIns="48329" rIns="96659" bIns="48329" rtlCol="0"/>
          <a:lstStyle>
            <a:lvl1pPr algn="r">
              <a:defRPr sz="1200"/>
            </a:lvl1pPr>
          </a:lstStyle>
          <a:p>
            <a:fld id="{3A7272D7-8A76-4C4C-AC44-67CF821741C5}" type="datetimeFigureOut">
              <a:rPr lang="en-US" smtClean="0"/>
              <a:t>2/9/2021</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59" tIns="48329" rIns="96659" bIns="48329"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59" tIns="48329" rIns="96659" bIns="4832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7"/>
          </a:xfrm>
          <a:prstGeom prst="rect">
            <a:avLst/>
          </a:prstGeom>
        </p:spPr>
        <p:txBody>
          <a:bodyPr vert="horz" lIns="96659" tIns="48329" rIns="96659" bIns="48329" rtlCol="0" anchor="b"/>
          <a:lstStyle>
            <a:lvl1pPr algn="l">
              <a:defRPr sz="1200"/>
            </a:lvl1pPr>
          </a:lstStyle>
          <a:p>
            <a:endParaRPr lang="en-US"/>
          </a:p>
        </p:txBody>
      </p:sp>
      <p:sp>
        <p:nvSpPr>
          <p:cNvPr id="7" name="Slide Number Placeholder 6"/>
          <p:cNvSpPr>
            <a:spLocks noGrp="1"/>
          </p:cNvSpPr>
          <p:nvPr>
            <p:ph type="sldNum" sz="quarter" idx="5"/>
          </p:nvPr>
        </p:nvSpPr>
        <p:spPr>
          <a:xfrm>
            <a:off x="4143587" y="9119474"/>
            <a:ext cx="3169920" cy="481727"/>
          </a:xfrm>
          <a:prstGeom prst="rect">
            <a:avLst/>
          </a:prstGeom>
        </p:spPr>
        <p:txBody>
          <a:bodyPr vert="horz" lIns="96659" tIns="48329" rIns="96659" bIns="48329" rtlCol="0" anchor="b"/>
          <a:lstStyle>
            <a:lvl1pPr algn="r">
              <a:defRPr sz="1200"/>
            </a:lvl1pPr>
          </a:lstStyle>
          <a:p>
            <a:fld id="{4CC12544-2BEE-49BA-A42E-D7E3EBA33684}" type="slidenum">
              <a:rPr lang="en-US" smtClean="0"/>
              <a:t>‹#›</a:t>
            </a:fld>
            <a:endParaRPr lang="en-US"/>
          </a:p>
        </p:txBody>
      </p:sp>
    </p:spTree>
    <p:extLst>
      <p:ext uri="{BB962C8B-B14F-4D97-AF65-F5344CB8AC3E}">
        <p14:creationId xmlns:p14="http://schemas.microsoft.com/office/powerpoint/2010/main" val="2375314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i.org/10.1111/cogs.12443"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Project update on structural consequences</a:t>
            </a:r>
          </a:p>
          <a:p>
            <a:pPr marL="0" indent="0">
              <a:buFontTx/>
              <a:buNone/>
            </a:pPr>
            <a:r>
              <a:rPr lang="en-US" dirty="0"/>
              <a:t>Since I’ve previously presented project proposal, pilot data from first study with adults, I’ll speed pretty quickly through the intro, but please jump in w questions or if I’m moving too quickly</a:t>
            </a:r>
          </a:p>
          <a:p>
            <a:pPr marL="0" indent="0">
              <a:buFontTx/>
              <a:buNone/>
            </a:pPr>
            <a:endParaRPr lang="en-US" dirty="0"/>
          </a:p>
          <a:p>
            <a:pPr marL="0" indent="0">
              <a:buFontTx/>
              <a:buNone/>
            </a:pPr>
            <a:r>
              <a:rPr lang="en-US" dirty="0"/>
              <a:t>First adult study results came out exactly like pilot data, am starting to pilot this week with kids, and also presenting a proposal for a follow-up with adults</a:t>
            </a:r>
          </a:p>
          <a:p>
            <a:pPr marL="0" indent="0">
              <a:buFontTx/>
              <a:buNone/>
            </a:pPr>
            <a:r>
              <a:rPr lang="en-US" dirty="0"/>
              <a:t>Would love feedback on the paradigm</a:t>
            </a:r>
          </a:p>
        </p:txBody>
      </p:sp>
      <p:sp>
        <p:nvSpPr>
          <p:cNvPr id="4" name="Slide Number Placeholder 3"/>
          <p:cNvSpPr>
            <a:spLocks noGrp="1"/>
          </p:cNvSpPr>
          <p:nvPr>
            <p:ph type="sldNum" sz="quarter" idx="10"/>
          </p:nvPr>
        </p:nvSpPr>
        <p:spPr/>
        <p:txBody>
          <a:bodyPr/>
          <a:lstStyle/>
          <a:p>
            <a:fld id="{4CC12544-2BEE-49BA-A42E-D7E3EBA33684}" type="slidenum">
              <a:rPr lang="en-US" smtClean="0"/>
              <a:t>1</a:t>
            </a:fld>
            <a:endParaRPr lang="en-US"/>
          </a:p>
        </p:txBody>
      </p:sp>
    </p:spTree>
    <p:extLst>
      <p:ext uri="{BB962C8B-B14F-4D97-AF65-F5344CB8AC3E}">
        <p14:creationId xmlns:p14="http://schemas.microsoft.com/office/powerpoint/2010/main" val="2374313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Measures &amp; predictions</a:t>
            </a:r>
          </a:p>
          <a:p>
            <a:pPr marL="0" indent="0">
              <a:buFontTx/>
              <a:buNone/>
            </a:pPr>
            <a:endParaRPr lang="en-US" dirty="0"/>
          </a:p>
          <a:p>
            <a:pPr marL="0" indent="0">
              <a:buFontTx/>
              <a:buNone/>
            </a:pP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11</a:t>
            </a:fld>
            <a:endParaRPr lang="en-US"/>
          </a:p>
        </p:txBody>
      </p:sp>
    </p:spTree>
    <p:extLst>
      <p:ext uri="{BB962C8B-B14F-4D97-AF65-F5344CB8AC3E}">
        <p14:creationId xmlns:p14="http://schemas.microsoft.com/office/powerpoint/2010/main" val="4239466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Fixed order</a:t>
            </a:r>
          </a:p>
        </p:txBody>
      </p:sp>
      <p:sp>
        <p:nvSpPr>
          <p:cNvPr id="4" name="Slide Number Placeholder 3"/>
          <p:cNvSpPr>
            <a:spLocks noGrp="1"/>
          </p:cNvSpPr>
          <p:nvPr>
            <p:ph type="sldNum" sz="quarter" idx="5"/>
          </p:nvPr>
        </p:nvSpPr>
        <p:spPr/>
        <p:txBody>
          <a:bodyPr/>
          <a:lstStyle/>
          <a:p>
            <a:fld id="{4CC12544-2BEE-49BA-A42E-D7E3EBA33684}" type="slidenum">
              <a:rPr lang="en-US" smtClean="0"/>
              <a:t>12</a:t>
            </a:fld>
            <a:endParaRPr lang="en-US"/>
          </a:p>
        </p:txBody>
      </p:sp>
    </p:spTree>
    <p:extLst>
      <p:ext uri="{BB962C8B-B14F-4D97-AF65-F5344CB8AC3E}">
        <p14:creationId xmlns:p14="http://schemas.microsoft.com/office/powerpoint/2010/main" val="13815584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13</a:t>
            </a:fld>
            <a:endParaRPr lang="en-US"/>
          </a:p>
        </p:txBody>
      </p:sp>
    </p:spTree>
    <p:extLst>
      <p:ext uri="{BB962C8B-B14F-4D97-AF65-F5344CB8AC3E}">
        <p14:creationId xmlns:p14="http://schemas.microsoft.com/office/powerpoint/2010/main" val="420343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One-trial design – how much about these specific explanations you chose, how much about diet</a:t>
            </a:r>
          </a:p>
          <a:p>
            <a:pPr marL="0" indent="0">
              <a:buFontTx/>
              <a:buNone/>
            </a:pPr>
            <a:r>
              <a:rPr lang="en-US" dirty="0"/>
              <a:t>Follow-up with adults, property with more hefty real-world implications</a:t>
            </a:r>
          </a:p>
          <a:p>
            <a:pPr marL="0" indent="0">
              <a:buFontTx/>
              <a:buNone/>
            </a:pPr>
            <a:r>
              <a:rPr lang="en-US" dirty="0"/>
              <a:t>*hopefully in time for an abstract for </a:t>
            </a:r>
            <a:r>
              <a:rPr lang="en-US" dirty="0" err="1"/>
              <a:t>cogsci</a:t>
            </a:r>
            <a:r>
              <a:rPr lang="en-US" dirty="0"/>
              <a:t> or </a:t>
            </a:r>
            <a:r>
              <a:rPr lang="en-US" dirty="0" err="1"/>
              <a:t>spp</a:t>
            </a: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14</a:t>
            </a:fld>
            <a:endParaRPr lang="en-US"/>
          </a:p>
        </p:txBody>
      </p:sp>
    </p:spTree>
    <p:extLst>
      <p:ext uri="{BB962C8B-B14F-4D97-AF65-F5344CB8AC3E}">
        <p14:creationId xmlns:p14="http://schemas.microsoft.com/office/powerpoint/2010/main" val="3588971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Tougher test case</a:t>
            </a:r>
          </a:p>
          <a:p>
            <a:r>
              <a:rPr lang="en-US" dirty="0"/>
              <a:t>Diet can be more clearly biological and cultural</a:t>
            </a:r>
          </a:p>
        </p:txBody>
      </p:sp>
      <p:sp>
        <p:nvSpPr>
          <p:cNvPr id="4" name="Slide Number Placeholder 3"/>
          <p:cNvSpPr>
            <a:spLocks noGrp="1"/>
          </p:cNvSpPr>
          <p:nvPr>
            <p:ph type="sldNum" sz="quarter" idx="5"/>
          </p:nvPr>
        </p:nvSpPr>
        <p:spPr/>
        <p:txBody>
          <a:bodyPr/>
          <a:lstStyle/>
          <a:p>
            <a:fld id="{4CC12544-2BEE-49BA-A42E-D7E3EBA33684}" type="slidenum">
              <a:rPr lang="en-US" smtClean="0"/>
              <a:t>15</a:t>
            </a:fld>
            <a:endParaRPr lang="en-US"/>
          </a:p>
        </p:txBody>
      </p:sp>
    </p:spTree>
    <p:extLst>
      <p:ext uri="{BB962C8B-B14F-4D97-AF65-F5344CB8AC3E}">
        <p14:creationId xmlns:p14="http://schemas.microsoft.com/office/powerpoint/2010/main" val="22514968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Some of these are historical narratives used to limit the opportunities of certain groups, push them into particular occupations</a:t>
            </a:r>
          </a:p>
        </p:txBody>
      </p:sp>
      <p:sp>
        <p:nvSpPr>
          <p:cNvPr id="4" name="Slide Number Placeholder 3"/>
          <p:cNvSpPr>
            <a:spLocks noGrp="1"/>
          </p:cNvSpPr>
          <p:nvPr>
            <p:ph type="sldNum" sz="quarter" idx="10"/>
          </p:nvPr>
        </p:nvSpPr>
        <p:spPr/>
        <p:txBody>
          <a:bodyPr/>
          <a:lstStyle/>
          <a:p>
            <a:fld id="{4CC12544-2BEE-49BA-A42E-D7E3EBA33684}" type="slidenum">
              <a:rPr lang="en-US" smtClean="0"/>
              <a:t>16</a:t>
            </a:fld>
            <a:endParaRPr lang="en-US"/>
          </a:p>
        </p:txBody>
      </p:sp>
    </p:spTree>
    <p:extLst>
      <p:ext uri="{BB962C8B-B14F-4D97-AF65-F5344CB8AC3E}">
        <p14:creationId xmlns:p14="http://schemas.microsoft.com/office/powerpoint/2010/main" val="35072953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*Ellen: contrast occupation seems very similar; *multiple ppl: +high power position (Mika/Mercedes: price/wages, Ellen: occupational risk/danger)</a:t>
            </a:r>
          </a:p>
          <a:p>
            <a:pPr marL="0" indent="0">
              <a:buFontTx/>
              <a:buNone/>
            </a:pPr>
            <a:r>
              <a:rPr lang="en-US" dirty="0"/>
              <a:t>*Nicky: biological – should be plausibly imposed, webbed feet breaks that</a:t>
            </a:r>
          </a:p>
          <a:p>
            <a:pPr marL="0" indent="0">
              <a:buFontTx/>
              <a:buNone/>
            </a:pPr>
            <a:r>
              <a:rPr lang="en-US" dirty="0"/>
              <a:t>*Aaron: structural – foreground system as agent</a:t>
            </a:r>
          </a:p>
          <a:p>
            <a:pPr marL="0" indent="0">
              <a:buFontTx/>
              <a:buNone/>
            </a:pPr>
            <a:r>
              <a:rPr lang="en-US" dirty="0"/>
              <a:t>*Aaron: diet seems more deterministic, occupation seems less so</a:t>
            </a:r>
          </a:p>
          <a:p>
            <a:pPr marL="0" indent="0">
              <a:buFontTx/>
              <a:buNone/>
            </a:pPr>
            <a:r>
              <a:rPr lang="en-US" dirty="0"/>
              <a:t>*Kayla: w kids?</a:t>
            </a:r>
          </a:p>
        </p:txBody>
      </p:sp>
      <p:sp>
        <p:nvSpPr>
          <p:cNvPr id="4" name="Slide Number Placeholder 3"/>
          <p:cNvSpPr>
            <a:spLocks noGrp="1"/>
          </p:cNvSpPr>
          <p:nvPr>
            <p:ph type="sldNum" sz="quarter" idx="5"/>
          </p:nvPr>
        </p:nvSpPr>
        <p:spPr/>
        <p:txBody>
          <a:bodyPr/>
          <a:lstStyle/>
          <a:p>
            <a:fld id="{4CC12544-2BEE-49BA-A42E-D7E3EBA33684}" type="slidenum">
              <a:rPr lang="en-US" smtClean="0"/>
              <a:t>17</a:t>
            </a:fld>
            <a:endParaRPr lang="en-US"/>
          </a:p>
        </p:txBody>
      </p:sp>
    </p:spTree>
    <p:extLst>
      <p:ext uri="{BB962C8B-B14F-4D97-AF65-F5344CB8AC3E}">
        <p14:creationId xmlns:p14="http://schemas.microsoft.com/office/powerpoint/2010/main" val="2395189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18</a:t>
            </a:fld>
            <a:endParaRPr lang="en-US"/>
          </a:p>
        </p:txBody>
      </p:sp>
    </p:spTree>
    <p:extLst>
      <p:ext uri="{BB962C8B-B14F-4D97-AF65-F5344CB8AC3E}">
        <p14:creationId xmlns:p14="http://schemas.microsoft.com/office/powerpoint/2010/main" val="8603615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*Aaron: normativity measure - negative utility vs moral wrong -&gt; trying to isolate the latter</a:t>
            </a:r>
          </a:p>
          <a:p>
            <a:pPr marL="0" indent="0">
              <a:buFontTx/>
              <a:buNone/>
            </a:pPr>
            <a:r>
              <a:rPr lang="en-US" dirty="0"/>
              <a:t>*normativity measure – interaction w high power/wages position</a:t>
            </a:r>
          </a:p>
          <a:p>
            <a:pPr marL="0" indent="0">
              <a:buFontTx/>
              <a:buNone/>
            </a:pPr>
            <a:r>
              <a:rPr lang="en-US" dirty="0"/>
              <a:t>*Ellen: target of intervention – what would biological condition say?</a:t>
            </a:r>
          </a:p>
        </p:txBody>
      </p:sp>
      <p:sp>
        <p:nvSpPr>
          <p:cNvPr id="4" name="Slide Number Placeholder 3"/>
          <p:cNvSpPr>
            <a:spLocks noGrp="1"/>
          </p:cNvSpPr>
          <p:nvPr>
            <p:ph type="sldNum" sz="quarter" idx="5"/>
          </p:nvPr>
        </p:nvSpPr>
        <p:spPr/>
        <p:txBody>
          <a:bodyPr/>
          <a:lstStyle/>
          <a:p>
            <a:fld id="{4CC12544-2BEE-49BA-A42E-D7E3EBA33684}" type="slidenum">
              <a:rPr lang="en-US" smtClean="0"/>
              <a:t>19</a:t>
            </a:fld>
            <a:endParaRPr lang="en-US"/>
          </a:p>
        </p:txBody>
      </p:sp>
    </p:spTree>
    <p:extLst>
      <p:ext uri="{BB962C8B-B14F-4D97-AF65-F5344CB8AC3E}">
        <p14:creationId xmlns:p14="http://schemas.microsoft.com/office/powerpoint/2010/main" val="36153297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20</a:t>
            </a:fld>
            <a:endParaRPr lang="en-US"/>
          </a:p>
        </p:txBody>
      </p:sp>
    </p:spTree>
    <p:extLst>
      <p:ext uri="{BB962C8B-B14F-4D97-AF65-F5344CB8AC3E}">
        <p14:creationId xmlns:p14="http://schemas.microsoft.com/office/powerpoint/2010/main" val="3470362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accent1"/>
              </a:solidFill>
            </a:endParaRPr>
          </a:p>
        </p:txBody>
      </p:sp>
      <p:sp>
        <p:nvSpPr>
          <p:cNvPr id="4" name="Slide Number Placeholder 3"/>
          <p:cNvSpPr>
            <a:spLocks noGrp="1"/>
          </p:cNvSpPr>
          <p:nvPr>
            <p:ph type="sldNum" sz="quarter" idx="10"/>
          </p:nvPr>
        </p:nvSpPr>
        <p:spPr/>
        <p:txBody>
          <a:bodyPr/>
          <a:lstStyle/>
          <a:p>
            <a:fld id="{4CC12544-2BEE-49BA-A42E-D7E3EBA33684}" type="slidenum">
              <a:rPr lang="en-US" smtClean="0"/>
              <a:t>2</a:t>
            </a:fld>
            <a:endParaRPr lang="en-US"/>
          </a:p>
        </p:txBody>
      </p:sp>
    </p:spTree>
    <p:extLst>
      <p:ext uri="{BB962C8B-B14F-4D97-AF65-F5344CB8AC3E}">
        <p14:creationId xmlns:p14="http://schemas.microsoft.com/office/powerpoint/2010/main" val="2526769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Very fresh pilot data, excited for your thoughts. Pilot w adults, goal is eventually to test with kids, 5-6yo</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(click) high-level overview is that we introduce participants to novel social groups and novel property of those social groups, participants are randomly assigned to hear one of 3 kinds of explanations inducing biological, cultural, or structural construal, 3 measures in fixed order</a:t>
            </a:r>
          </a:p>
          <a:p>
            <a:pPr marL="171450" indent="-171450">
              <a:buFontTx/>
              <a:buChar char="-"/>
            </a:pPr>
            <a:r>
              <a:rPr lang="en-US" dirty="0"/>
              <a:t>Based on a simulation power analysis, ran 150 adults on MTurk, 132 after exclusions. </a:t>
            </a:r>
          </a:p>
          <a:p>
            <a:pPr marL="171450" indent="-171450">
              <a:buFontTx/>
              <a:buChar char="-"/>
            </a:pPr>
            <a:r>
              <a:rPr lang="en-US" dirty="0"/>
              <a:t>Run you through the study and predictions, then show you the data</a:t>
            </a:r>
          </a:p>
          <a:p>
            <a:pPr marL="171450" indent="-171450">
              <a:buFontTx/>
              <a:buChar char="-"/>
            </a:pPr>
            <a:r>
              <a:rPr lang="en-US" dirty="0"/>
              <a:t>Participants saw everything indicated in the boxes </a:t>
            </a:r>
          </a:p>
        </p:txBody>
      </p:sp>
      <p:sp>
        <p:nvSpPr>
          <p:cNvPr id="4" name="Slide Number Placeholder 3"/>
          <p:cNvSpPr>
            <a:spLocks noGrp="1"/>
          </p:cNvSpPr>
          <p:nvPr>
            <p:ph type="sldNum" sz="quarter" idx="5"/>
          </p:nvPr>
        </p:nvSpPr>
        <p:spPr/>
        <p:txBody>
          <a:bodyPr/>
          <a:lstStyle/>
          <a:p>
            <a:fld id="{4CC12544-2BEE-49BA-A42E-D7E3EBA33684}" type="slidenum">
              <a:rPr lang="en-US" smtClean="0"/>
              <a:t>21</a:t>
            </a:fld>
            <a:endParaRPr lang="en-US"/>
          </a:p>
        </p:txBody>
      </p:sp>
    </p:spTree>
    <p:extLst>
      <p:ext uri="{BB962C8B-B14F-4D97-AF65-F5344CB8AC3E}">
        <p14:creationId xmlns:p14="http://schemas.microsoft.com/office/powerpoint/2010/main" val="24094546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Calibration questions</a:t>
            </a:r>
          </a:p>
          <a:p>
            <a:pPr marL="171450" indent="-171450">
              <a:buFontTx/>
              <a:buChar char="-"/>
            </a:pPr>
            <a:r>
              <a:rPr lang="en-US" dirty="0"/>
              <a:t>Normativity: wide range, stats norm, moral</a:t>
            </a:r>
          </a:p>
        </p:txBody>
      </p:sp>
      <p:sp>
        <p:nvSpPr>
          <p:cNvPr id="4" name="Slide Number Placeholder 3"/>
          <p:cNvSpPr>
            <a:spLocks noGrp="1"/>
          </p:cNvSpPr>
          <p:nvPr>
            <p:ph type="sldNum" sz="quarter" idx="5"/>
          </p:nvPr>
        </p:nvSpPr>
        <p:spPr/>
        <p:txBody>
          <a:bodyPr/>
          <a:lstStyle/>
          <a:p>
            <a:fld id="{4CC12544-2BEE-49BA-A42E-D7E3EBA33684}" type="slidenum">
              <a:rPr lang="en-US" smtClean="0"/>
              <a:t>22</a:t>
            </a:fld>
            <a:endParaRPr lang="en-US"/>
          </a:p>
        </p:txBody>
      </p:sp>
    </p:spTree>
    <p:extLst>
      <p:ext uri="{BB962C8B-B14F-4D97-AF65-F5344CB8AC3E}">
        <p14:creationId xmlns:p14="http://schemas.microsoft.com/office/powerpoint/2010/main" val="19180823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23</a:t>
            </a:fld>
            <a:endParaRPr lang="en-US"/>
          </a:p>
        </p:txBody>
      </p:sp>
    </p:spTree>
    <p:extLst>
      <p:ext uri="{BB962C8B-B14F-4D97-AF65-F5344CB8AC3E}">
        <p14:creationId xmlns:p14="http://schemas.microsoft.com/office/powerpoint/2010/main" val="39019441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Novel social groups</a:t>
            </a:r>
          </a:p>
        </p:txBody>
      </p:sp>
      <p:sp>
        <p:nvSpPr>
          <p:cNvPr id="4" name="Slide Number Placeholder 3"/>
          <p:cNvSpPr>
            <a:spLocks noGrp="1"/>
          </p:cNvSpPr>
          <p:nvPr>
            <p:ph type="sldNum" sz="quarter" idx="5"/>
          </p:nvPr>
        </p:nvSpPr>
        <p:spPr/>
        <p:txBody>
          <a:bodyPr/>
          <a:lstStyle/>
          <a:p>
            <a:fld id="{4CC12544-2BEE-49BA-A42E-D7E3EBA33684}" type="slidenum">
              <a:rPr lang="en-US" smtClean="0"/>
              <a:t>24</a:t>
            </a:fld>
            <a:endParaRPr lang="en-US"/>
          </a:p>
        </p:txBody>
      </p:sp>
    </p:spTree>
    <p:extLst>
      <p:ext uri="{BB962C8B-B14F-4D97-AF65-F5344CB8AC3E}">
        <p14:creationId xmlns:p14="http://schemas.microsoft.com/office/powerpoint/2010/main" val="35140434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Structural context: environmental/</a:t>
            </a:r>
            <a:r>
              <a:rPr lang="en-US" dirty="0" err="1"/>
              <a:t>residental</a:t>
            </a:r>
            <a:r>
              <a:rPr lang="en-US" dirty="0"/>
              <a:t> segregation</a:t>
            </a:r>
          </a:p>
        </p:txBody>
      </p:sp>
      <p:sp>
        <p:nvSpPr>
          <p:cNvPr id="4" name="Slide Number Placeholder 3"/>
          <p:cNvSpPr>
            <a:spLocks noGrp="1"/>
          </p:cNvSpPr>
          <p:nvPr>
            <p:ph type="sldNum" sz="quarter" idx="5"/>
          </p:nvPr>
        </p:nvSpPr>
        <p:spPr/>
        <p:txBody>
          <a:bodyPr/>
          <a:lstStyle/>
          <a:p>
            <a:fld id="{4CC12544-2BEE-49BA-A42E-D7E3EBA33684}" type="slidenum">
              <a:rPr lang="en-US" smtClean="0"/>
              <a:t>25</a:t>
            </a:fld>
            <a:endParaRPr lang="en-US"/>
          </a:p>
        </p:txBody>
      </p:sp>
    </p:spTree>
    <p:extLst>
      <p:ext uri="{BB962C8B-B14F-4D97-AF65-F5344CB8AC3E}">
        <p14:creationId xmlns:p14="http://schemas.microsoft.com/office/powerpoint/2010/main" val="41064701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Structural context: environmental/</a:t>
            </a:r>
            <a:r>
              <a:rPr lang="en-US" dirty="0" err="1"/>
              <a:t>residental</a:t>
            </a:r>
            <a:r>
              <a:rPr lang="en-US" dirty="0"/>
              <a:t> segregation</a:t>
            </a:r>
          </a:p>
          <a:p>
            <a:pPr marL="0" indent="0">
              <a:buFontTx/>
              <a:buNone/>
            </a:pP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26</a:t>
            </a:fld>
            <a:endParaRPr lang="en-US"/>
          </a:p>
        </p:txBody>
      </p:sp>
    </p:spTree>
    <p:extLst>
      <p:ext uri="{BB962C8B-B14F-4D97-AF65-F5344CB8AC3E}">
        <p14:creationId xmlns:p14="http://schemas.microsoft.com/office/powerpoint/2010/main" val="23098330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Introduce a neutral novel property (eating berries) using generic statements. </a:t>
            </a:r>
          </a:p>
          <a:p>
            <a:pPr marL="0" indent="0">
              <a:buFontTx/>
              <a:buNone/>
            </a:pPr>
            <a:r>
              <a:rPr lang="en-US" dirty="0"/>
              <a:t>We know from other work (MH Tessler) that generics can support various kinds of construals, and </a:t>
            </a:r>
            <a:r>
              <a:rPr lang="en-US" dirty="0" err="1"/>
              <a:t>principly</a:t>
            </a:r>
            <a:r>
              <a:rPr lang="en-US" dirty="0"/>
              <a:t> communicate that the idea that this category has a relatively higher frequency of this property than contrast categories. Sets up the disproportionate contrast we saw earlier with real-life examples</a:t>
            </a:r>
          </a:p>
          <a:p>
            <a:pPr marL="0" indent="0">
              <a:buFontTx/>
              <a:buNone/>
            </a:pP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27</a:t>
            </a:fld>
            <a:endParaRPr lang="en-US"/>
          </a:p>
        </p:txBody>
      </p:sp>
    </p:spTree>
    <p:extLst>
      <p:ext uri="{BB962C8B-B14F-4D97-AF65-F5344CB8AC3E}">
        <p14:creationId xmlns:p14="http://schemas.microsoft.com/office/powerpoint/2010/main" val="658090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Focus on a single group</a:t>
            </a:r>
          </a:p>
        </p:txBody>
      </p:sp>
      <p:sp>
        <p:nvSpPr>
          <p:cNvPr id="4" name="Slide Number Placeholder 3"/>
          <p:cNvSpPr>
            <a:spLocks noGrp="1"/>
          </p:cNvSpPr>
          <p:nvPr>
            <p:ph type="sldNum" sz="quarter" idx="5"/>
          </p:nvPr>
        </p:nvSpPr>
        <p:spPr/>
        <p:txBody>
          <a:bodyPr/>
          <a:lstStyle/>
          <a:p>
            <a:fld id="{4CC12544-2BEE-49BA-A42E-D7E3EBA33684}" type="slidenum">
              <a:rPr lang="en-US" smtClean="0"/>
              <a:t>28</a:t>
            </a:fld>
            <a:endParaRPr lang="en-US"/>
          </a:p>
        </p:txBody>
      </p:sp>
    </p:spTree>
    <p:extLst>
      <p:ext uri="{BB962C8B-B14F-4D97-AF65-F5344CB8AC3E}">
        <p14:creationId xmlns:p14="http://schemas.microsoft.com/office/powerpoint/2010/main" val="15818358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Receive 3 different kinds of explanations, which induce 3 different construals</a:t>
            </a:r>
          </a:p>
        </p:txBody>
      </p:sp>
      <p:sp>
        <p:nvSpPr>
          <p:cNvPr id="4" name="Slide Number Placeholder 3"/>
          <p:cNvSpPr>
            <a:spLocks noGrp="1"/>
          </p:cNvSpPr>
          <p:nvPr>
            <p:ph type="sldNum" sz="quarter" idx="5"/>
          </p:nvPr>
        </p:nvSpPr>
        <p:spPr/>
        <p:txBody>
          <a:bodyPr/>
          <a:lstStyle/>
          <a:p>
            <a:fld id="{4CC12544-2BEE-49BA-A42E-D7E3EBA33684}" type="slidenum">
              <a:rPr lang="en-US" smtClean="0"/>
              <a:t>29</a:t>
            </a:fld>
            <a:endParaRPr lang="en-US"/>
          </a:p>
        </p:txBody>
      </p:sp>
    </p:spTree>
    <p:extLst>
      <p:ext uri="{BB962C8B-B14F-4D97-AF65-F5344CB8AC3E}">
        <p14:creationId xmlns:p14="http://schemas.microsoft.com/office/powerpoint/2010/main" val="26539044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30</a:t>
            </a:fld>
            <a:endParaRPr lang="en-US"/>
          </a:p>
        </p:txBody>
      </p:sp>
    </p:spTree>
    <p:extLst>
      <p:ext uri="{BB962C8B-B14F-4D97-AF65-F5344CB8AC3E}">
        <p14:creationId xmlns:p14="http://schemas.microsoft.com/office/powerpoint/2010/main" val="3666981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accent1"/>
              </a:solidFill>
            </a:endParaRPr>
          </a:p>
        </p:txBody>
      </p:sp>
      <p:sp>
        <p:nvSpPr>
          <p:cNvPr id="4" name="Slide Number Placeholder 3"/>
          <p:cNvSpPr>
            <a:spLocks noGrp="1"/>
          </p:cNvSpPr>
          <p:nvPr>
            <p:ph type="sldNum" sz="quarter" idx="10"/>
          </p:nvPr>
        </p:nvSpPr>
        <p:spPr/>
        <p:txBody>
          <a:bodyPr/>
          <a:lstStyle/>
          <a:p>
            <a:fld id="{4CC12544-2BEE-49BA-A42E-D7E3EBA33684}" type="slidenum">
              <a:rPr lang="en-US" smtClean="0"/>
              <a:t>3</a:t>
            </a:fld>
            <a:endParaRPr lang="en-US"/>
          </a:p>
        </p:txBody>
      </p:sp>
    </p:spTree>
    <p:extLst>
      <p:ext uri="{BB962C8B-B14F-4D97-AF65-F5344CB8AC3E}">
        <p14:creationId xmlns:p14="http://schemas.microsoft.com/office/powerpoint/2010/main" val="29056727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Possibility of change – is it possible for category members to be otherwise?</a:t>
            </a:r>
          </a:p>
          <a:p>
            <a:pPr marL="171450" indent="-171450">
              <a:buFontTx/>
              <a:buChar char="-"/>
            </a:pPr>
            <a:r>
              <a:rPr lang="en-US" dirty="0"/>
              <a:t>Modeled from gender stereotype dev literature (Levy et al, 1995, Blakemore &amp; Russ, 1997). Traditional flexibility – whether gender/moral/social transgression is possible. Follows rule knowledge: “Which group usually plays with a toy kitchen? (boys/girls). Can boys also play with a toy kitchen? (Y/N)</a:t>
            </a:r>
          </a:p>
          <a:p>
            <a:pPr marL="171450" indent="-171450">
              <a:buFontTx/>
              <a:buChar char="-"/>
            </a:pPr>
            <a:r>
              <a:rPr lang="en-US" dirty="0" err="1"/>
              <a:t>Possibi</a:t>
            </a:r>
            <a:endParaRPr lang="en-US" dirty="0"/>
          </a:p>
          <a:p>
            <a:pPr marL="0" indent="0">
              <a:buFontTx/>
              <a:buNone/>
            </a:pPr>
            <a:endParaRPr lang="en-US" dirty="0"/>
          </a:p>
          <a:p>
            <a:pPr marL="0" indent="0">
              <a:buFontTx/>
              <a:buNone/>
            </a:pPr>
            <a:endParaRPr lang="en-US" dirty="0"/>
          </a:p>
          <a:p>
            <a:pPr marL="0" indent="0">
              <a:buFontTx/>
              <a:buNone/>
            </a:pP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31</a:t>
            </a:fld>
            <a:endParaRPr lang="en-US"/>
          </a:p>
        </p:txBody>
      </p:sp>
    </p:spTree>
    <p:extLst>
      <p:ext uri="{BB962C8B-B14F-4D97-AF65-F5344CB8AC3E}">
        <p14:creationId xmlns:p14="http://schemas.microsoft.com/office/powerpoint/2010/main" val="35076176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32</a:t>
            </a:fld>
            <a:endParaRPr lang="en-US"/>
          </a:p>
        </p:txBody>
      </p:sp>
    </p:spTree>
    <p:extLst>
      <p:ext uri="{BB962C8B-B14F-4D97-AF65-F5344CB8AC3E}">
        <p14:creationId xmlns:p14="http://schemas.microsoft.com/office/powerpoint/2010/main" val="1595299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2-step scale used extensively with 4-11yo by Steven</a:t>
            </a:r>
          </a:p>
          <a:p>
            <a:pPr marL="0" indent="0">
              <a:buFontTx/>
              <a:buNone/>
            </a:pPr>
            <a:r>
              <a:rPr lang="en-US" dirty="0"/>
              <a:t>*who is eating </a:t>
            </a:r>
            <a:r>
              <a:rPr lang="en-US" dirty="0" err="1"/>
              <a:t>okinberries</a:t>
            </a:r>
            <a:endParaRPr lang="en-US" dirty="0"/>
          </a:p>
          <a:p>
            <a:pPr marL="0" indent="0">
              <a:buFontTx/>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Roberts, S. O., Gelman, S. A., &amp; Ho, A. K. (2016). So It Is, So It Shall Be: Group Regularities License Children’s Prescriptive Judgments. </a:t>
            </a:r>
            <a:r>
              <a:rPr lang="en-US" i="1" dirty="0">
                <a:effectLst/>
              </a:rPr>
              <a:t>Cognitive Science</a:t>
            </a:r>
            <a:r>
              <a:rPr lang="en-US" dirty="0">
                <a:effectLst/>
              </a:rPr>
              <a:t>, </a:t>
            </a:r>
            <a:r>
              <a:rPr lang="en-US" i="1" dirty="0">
                <a:effectLst/>
              </a:rPr>
              <a:t>41</a:t>
            </a:r>
            <a:r>
              <a:rPr lang="en-US" dirty="0">
                <a:effectLst/>
              </a:rPr>
              <a:t>(S3), 576–600. </a:t>
            </a:r>
            <a:r>
              <a:rPr lang="en-US" dirty="0">
                <a:effectLst/>
                <a:hlinkClick r:id="rId3"/>
              </a:rPr>
              <a:t>https://doi.org/10.1111/cogs.12443</a:t>
            </a:r>
            <a:endParaRPr lang="en-US" dirty="0">
              <a:effectLst/>
            </a:endParaRPr>
          </a:p>
          <a:p>
            <a:pPr marL="0" indent="0">
              <a:buFontTx/>
              <a:buNone/>
            </a:pP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33</a:t>
            </a:fld>
            <a:endParaRPr lang="en-US"/>
          </a:p>
        </p:txBody>
      </p:sp>
    </p:spTree>
    <p:extLst>
      <p:ext uri="{BB962C8B-B14F-4D97-AF65-F5344CB8AC3E}">
        <p14:creationId xmlns:p14="http://schemas.microsoft.com/office/powerpoint/2010/main" val="13702685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34</a:t>
            </a:fld>
            <a:endParaRPr lang="en-US"/>
          </a:p>
        </p:txBody>
      </p:sp>
    </p:spTree>
    <p:extLst>
      <p:ext uri="{BB962C8B-B14F-4D97-AF65-F5344CB8AC3E}">
        <p14:creationId xmlns:p14="http://schemas.microsoft.com/office/powerpoint/2010/main" val="2980963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Exploratory measure added in</a:t>
            </a:r>
          </a:p>
          <a:p>
            <a:pPr marL="0" indent="0">
              <a:buFontTx/>
              <a:buNone/>
            </a:pPr>
            <a:r>
              <a:rPr lang="en-US" dirty="0"/>
              <a:t>*independent raters rate top few interventions: equated difficulty</a:t>
            </a:r>
          </a:p>
          <a:p>
            <a:pPr marL="0" indent="0">
              <a:buFontTx/>
              <a:buNone/>
            </a:pP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35</a:t>
            </a:fld>
            <a:endParaRPr lang="en-US"/>
          </a:p>
        </p:txBody>
      </p:sp>
    </p:spTree>
    <p:extLst>
      <p:ext uri="{BB962C8B-B14F-4D97-AF65-F5344CB8AC3E}">
        <p14:creationId xmlns:p14="http://schemas.microsoft.com/office/powerpoint/2010/main" val="17298144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sig diff from chance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Helvetica" panose="020B0604020202020204" pitchFamily="34" charset="0"/>
                <a:cs typeface="Helvetica" panose="020B0604020202020204" pitchFamily="34" charset="0"/>
              </a:rPr>
              <a:t>remain significant after controlling for difficulty of intervention</a:t>
            </a:r>
          </a:p>
          <a:p>
            <a:r>
              <a:rPr lang="en-US" dirty="0"/>
              <a:t>*ELLEN: pretty low?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*DAVID: how are measures related? possibility judgments feed into counterfactual judgments, which drive intervention?</a:t>
            </a:r>
          </a:p>
          <a:p>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36</a:t>
            </a:fld>
            <a:endParaRPr lang="en-US"/>
          </a:p>
        </p:txBody>
      </p:sp>
    </p:spTree>
    <p:extLst>
      <p:ext uri="{BB962C8B-B14F-4D97-AF65-F5344CB8AC3E}">
        <p14:creationId xmlns:p14="http://schemas.microsoft.com/office/powerpoint/2010/main" val="26270753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pattern as fc</a:t>
            </a:r>
          </a:p>
        </p:txBody>
      </p:sp>
      <p:sp>
        <p:nvSpPr>
          <p:cNvPr id="4" name="Slide Number Placeholder 3"/>
          <p:cNvSpPr>
            <a:spLocks noGrp="1"/>
          </p:cNvSpPr>
          <p:nvPr>
            <p:ph type="sldNum" sz="quarter" idx="5"/>
          </p:nvPr>
        </p:nvSpPr>
        <p:spPr/>
        <p:txBody>
          <a:bodyPr/>
          <a:lstStyle/>
          <a:p>
            <a:fld id="{4CC12544-2BEE-49BA-A42E-D7E3EBA33684}" type="slidenum">
              <a:rPr lang="en-US" smtClean="0"/>
              <a:t>37</a:t>
            </a:fld>
            <a:endParaRPr lang="en-US"/>
          </a:p>
        </p:txBody>
      </p:sp>
    </p:spTree>
    <p:extLst>
      <p:ext uri="{BB962C8B-B14F-4D97-AF65-F5344CB8AC3E}">
        <p14:creationId xmlns:p14="http://schemas.microsoft.com/office/powerpoint/2010/main" val="17851158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sig diff from chance</a:t>
            </a:r>
          </a:p>
        </p:txBody>
      </p:sp>
      <p:sp>
        <p:nvSpPr>
          <p:cNvPr id="4" name="Slide Number Placeholder 3"/>
          <p:cNvSpPr>
            <a:spLocks noGrp="1"/>
          </p:cNvSpPr>
          <p:nvPr>
            <p:ph type="sldNum" sz="quarter" idx="5"/>
          </p:nvPr>
        </p:nvSpPr>
        <p:spPr/>
        <p:txBody>
          <a:bodyPr/>
          <a:lstStyle/>
          <a:p>
            <a:fld id="{4CC12544-2BEE-49BA-A42E-D7E3EBA33684}" type="slidenum">
              <a:rPr lang="en-US" smtClean="0"/>
              <a:t>38</a:t>
            </a:fld>
            <a:endParaRPr lang="en-US"/>
          </a:p>
        </p:txBody>
      </p:sp>
    </p:spTree>
    <p:extLst>
      <p:ext uri="{BB962C8B-B14F-4D97-AF65-F5344CB8AC3E}">
        <p14:creationId xmlns:p14="http://schemas.microsoft.com/office/powerpoint/2010/main" val="13992385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did participants come up with for intervention?</a:t>
            </a:r>
          </a:p>
          <a:p>
            <a:r>
              <a:rPr lang="en-US" dirty="0"/>
              <a:t>Coding scheme, just coded myself without looking at condition</a:t>
            </a:r>
          </a:p>
          <a:p>
            <a:endParaRPr lang="en-US" dirty="0"/>
          </a:p>
          <a:p>
            <a:r>
              <a:rPr lang="en-US" dirty="0"/>
              <a:t>Was not predicting modify </a:t>
            </a:r>
            <a:r>
              <a:rPr lang="en-US" dirty="0" err="1"/>
              <a:t>okinberries</a:t>
            </a:r>
            <a:endParaRPr lang="en-US" dirty="0"/>
          </a:p>
          <a:p>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39</a:t>
            </a:fld>
            <a:endParaRPr lang="en-US"/>
          </a:p>
        </p:txBody>
      </p:sp>
    </p:spTree>
    <p:extLst>
      <p:ext uri="{BB962C8B-B14F-4D97-AF65-F5344CB8AC3E}">
        <p14:creationId xmlns:p14="http://schemas.microsoft.com/office/powerpoint/2010/main" val="37567006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Modify </a:t>
            </a:r>
            <a:r>
              <a:rPr lang="en-US" dirty="0" err="1"/>
              <a:t>Zarpies</a:t>
            </a:r>
            <a:r>
              <a:rPr lang="en-US" dirty="0"/>
              <a:t> biology: biological (~half) &gt; cultural, structural</a:t>
            </a:r>
          </a:p>
          <a:p>
            <a:r>
              <a:rPr lang="en-US" dirty="0"/>
              <a:t>Modify </a:t>
            </a:r>
            <a:r>
              <a:rPr lang="en-US" dirty="0" err="1"/>
              <a:t>Zarpies</a:t>
            </a:r>
            <a:r>
              <a:rPr lang="en-US" dirty="0"/>
              <a:t> beliefs/culture: cultural (~half) &gt; biological, structural</a:t>
            </a:r>
          </a:p>
          <a:p>
            <a:r>
              <a:rPr lang="en-US" dirty="0"/>
              <a:t>Acquire </a:t>
            </a:r>
            <a:r>
              <a:rPr lang="en-US" dirty="0" err="1"/>
              <a:t>okinberries</a:t>
            </a:r>
            <a:r>
              <a:rPr lang="en-US" dirty="0"/>
              <a:t>: structural (majority) &gt; biological, cultural</a:t>
            </a:r>
          </a:p>
        </p:txBody>
      </p:sp>
      <p:sp>
        <p:nvSpPr>
          <p:cNvPr id="4" name="Slide Number Placeholder 3"/>
          <p:cNvSpPr>
            <a:spLocks noGrp="1"/>
          </p:cNvSpPr>
          <p:nvPr>
            <p:ph type="sldNum" sz="quarter" idx="5"/>
          </p:nvPr>
        </p:nvSpPr>
        <p:spPr/>
        <p:txBody>
          <a:bodyPr/>
          <a:lstStyle/>
          <a:p>
            <a:fld id="{4CC12544-2BEE-49BA-A42E-D7E3EBA33684}" type="slidenum">
              <a:rPr lang="en-US" smtClean="0"/>
              <a:t>40</a:t>
            </a:fld>
            <a:endParaRPr lang="en-US"/>
          </a:p>
        </p:txBody>
      </p:sp>
    </p:spTree>
    <p:extLst>
      <p:ext uri="{BB962C8B-B14F-4D97-AF65-F5344CB8AC3E}">
        <p14:creationId xmlns:p14="http://schemas.microsoft.com/office/powerpoint/2010/main" val="998720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models all seem to cite very different </a:t>
            </a:r>
            <a:r>
              <a:rPr lang="en-US" i="1" dirty="0"/>
              <a:t>types of causes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dirty="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solidFill>
                  <a:schemeClr val="accent1"/>
                </a:solidFill>
              </a:rPr>
              <a:t>Unemployment: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333333"/>
                </a:solidFill>
                <a:effectLst/>
                <a:latin typeface="nyt-imperial"/>
              </a:rPr>
              <a:t>We have got this tailspin of culture, in our inner cities in particular, of men not working and just generations of men not even thinking about working or learning the value and the culture of work, and so there is a real culture problem here that has to be dealt with.</a:t>
            </a:r>
            <a:endParaRPr lang="en-US" i="0" dirty="0">
              <a:solidFill>
                <a:schemeClr val="accent1"/>
              </a:solidFill>
            </a:endParaRPr>
          </a:p>
        </p:txBody>
      </p:sp>
      <p:sp>
        <p:nvSpPr>
          <p:cNvPr id="4" name="Slide Number Placeholder 3"/>
          <p:cNvSpPr>
            <a:spLocks noGrp="1"/>
          </p:cNvSpPr>
          <p:nvPr>
            <p:ph type="sldNum" sz="quarter" idx="10"/>
          </p:nvPr>
        </p:nvSpPr>
        <p:spPr/>
        <p:txBody>
          <a:bodyPr/>
          <a:lstStyle/>
          <a:p>
            <a:fld id="{4CC12544-2BEE-49BA-A42E-D7E3EBA33684}" type="slidenum">
              <a:rPr lang="en-US" smtClean="0"/>
              <a:t>4</a:t>
            </a:fld>
            <a:endParaRPr lang="en-US"/>
          </a:p>
        </p:txBody>
      </p:sp>
    </p:spTree>
    <p:extLst>
      <p:ext uri="{BB962C8B-B14F-4D97-AF65-F5344CB8AC3E}">
        <p14:creationId xmlns:p14="http://schemas.microsoft.com/office/powerpoint/2010/main" val="5177879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5-6yo - likely exaggerated patterns for possibility of change (stereotype rigidity), and normativity (hair-trigger </a:t>
            </a:r>
            <a:r>
              <a:rPr lang="en-US" dirty="0" err="1"/>
              <a:t>normativists</a:t>
            </a:r>
            <a:r>
              <a:rPr lang="en-US" dirty="0"/>
              <a:t> in Steven’s work)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Motivation for change – here focused on whether it’s possible to change, and if you could change what would you do, but didn’t get at how motivated people would be to intervene. Social justice </a:t>
            </a:r>
            <a:r>
              <a:rPr lang="en-US" dirty="0" err="1"/>
              <a:t>rn</a:t>
            </a:r>
            <a:r>
              <a:rPr lang="en-US" dirty="0"/>
              <a:t> - discouraged when possibility of change seems impossible, </a:t>
            </a:r>
            <a:r>
              <a:rPr lang="en-US" dirty="0" err="1"/>
              <a:t>eg</a:t>
            </a:r>
            <a:r>
              <a:rPr lang="en-US" dirty="0"/>
              <a:t> system seems impossible to change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Complex models – </a:t>
            </a:r>
            <a:r>
              <a:rPr lang="en-US" dirty="0" err="1"/>
              <a:t>eg</a:t>
            </a:r>
            <a:r>
              <a:rPr lang="en-US" dirty="0"/>
              <a:t> even with eating habits: biology/culture interactions (</a:t>
            </a:r>
            <a:r>
              <a:rPr lang="en-US" dirty="0" err="1"/>
              <a:t>eg</a:t>
            </a:r>
            <a:r>
              <a:rPr lang="en-US" dirty="0"/>
              <a:t> lactose intolerance and the presence of dairy in various cuisines), culture and environmental context interactions (</a:t>
            </a:r>
            <a:r>
              <a:rPr lang="en-US" dirty="0" err="1"/>
              <a:t>eg</a:t>
            </a:r>
            <a:r>
              <a:rPr lang="en-US" dirty="0"/>
              <a:t> local availability of plants, ingredients used in traditional cuisines)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Property valence – examples were negative, here novel neutral property. </a:t>
            </a:r>
          </a:p>
        </p:txBody>
      </p:sp>
      <p:sp>
        <p:nvSpPr>
          <p:cNvPr id="4" name="Slide Number Placeholder 3"/>
          <p:cNvSpPr>
            <a:spLocks noGrp="1"/>
          </p:cNvSpPr>
          <p:nvPr>
            <p:ph type="sldNum" sz="quarter" idx="5"/>
          </p:nvPr>
        </p:nvSpPr>
        <p:spPr/>
        <p:txBody>
          <a:bodyPr/>
          <a:lstStyle/>
          <a:p>
            <a:fld id="{4CC12544-2BEE-49BA-A42E-D7E3EBA33684}" type="slidenum">
              <a:rPr lang="en-US" smtClean="0"/>
              <a:t>41</a:t>
            </a:fld>
            <a:endParaRPr lang="en-US"/>
          </a:p>
        </p:txBody>
      </p:sp>
    </p:spTree>
    <p:extLst>
      <p:ext uri="{BB962C8B-B14F-4D97-AF65-F5344CB8AC3E}">
        <p14:creationId xmlns:p14="http://schemas.microsoft.com/office/powerpoint/2010/main" val="11859203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devo area, cohort, dept for being so welcoming, helping me feel like I belong in community</a:t>
            </a:r>
            <a:br>
              <a:rPr lang="en-US" dirty="0"/>
            </a:br>
            <a:r>
              <a:rPr lang="en-US" dirty="0"/>
              <a:t>* how are generics and formal explanations related? Hunch: intimately related, open question exactly how. formal explanations do generically invoke the category. My guess is that formal explanations build on generics, going further by specifying that the category is somehow *the reason* for possessing the property, which allows them to be explanations rather than just statements. Would be interesting to probe when each are produced. </a:t>
            </a:r>
          </a:p>
          <a:p>
            <a:r>
              <a:rPr lang="en-US" dirty="0"/>
              <a:t>* variability at category level (what categories are essentialized), property level (what properties are essentialized for a given category, or tend to be essentialized across categories). Thinking about </a:t>
            </a:r>
            <a:r>
              <a:rPr lang="en-US" dirty="0" err="1"/>
              <a:t>ess</a:t>
            </a:r>
            <a:r>
              <a:rPr lang="en-US" dirty="0"/>
              <a:t> vs soc-str construals as a continuum, with intermediate</a:t>
            </a:r>
          </a:p>
          <a:p>
            <a:r>
              <a:rPr lang="en-US" dirty="0"/>
              <a:t>* relate to social attribution - something about the internal character, or something about the general situation. Social-structural forces aren’t just present for an individual in a one-time situation, these are stable forces acting on a category by virtue of the whole social context that it exists within</a:t>
            </a:r>
          </a:p>
          <a:p>
            <a:r>
              <a:rPr lang="en-US" dirty="0"/>
              <a:t>* vicious circle - </a:t>
            </a:r>
            <a:r>
              <a:rPr lang="en-US" sz="1200" b="0" i="0" kern="1200" dirty="0">
                <a:solidFill>
                  <a:schemeClr val="tx1"/>
                </a:solidFill>
                <a:effectLst/>
                <a:latin typeface="+mn-lt"/>
                <a:ea typeface="+mn-ea"/>
                <a:cs typeface="+mn-cs"/>
              </a:rPr>
              <a:t>social-structural context -&gt; inherent properties, </a:t>
            </a:r>
            <a:r>
              <a:rPr lang="en-US" sz="1200" b="0" i="0" kern="1200" dirty="0" err="1">
                <a:solidFill>
                  <a:schemeClr val="tx1"/>
                </a:solidFill>
                <a:effectLst/>
                <a:latin typeface="+mn-lt"/>
                <a:ea typeface="+mn-ea"/>
                <a:cs typeface="+mn-cs"/>
              </a:rPr>
              <a:t>eg</a:t>
            </a:r>
            <a:r>
              <a:rPr lang="en-US" sz="1200" b="0" i="0" kern="1200" dirty="0">
                <a:solidFill>
                  <a:schemeClr val="tx1"/>
                </a:solidFill>
                <a:effectLst/>
                <a:latin typeface="+mn-lt"/>
                <a:ea typeface="+mn-ea"/>
                <a:cs typeface="+mn-cs"/>
              </a:rPr>
              <a:t> preference -&gt; reinforce the very social-structural contexts that produced them (</a:t>
            </a:r>
            <a:r>
              <a:rPr lang="en-US" sz="1200" b="0" i="0" kern="1200" dirty="0" err="1">
                <a:solidFill>
                  <a:schemeClr val="tx1"/>
                </a:solidFill>
                <a:effectLst/>
                <a:latin typeface="+mn-lt"/>
                <a:ea typeface="+mn-ea"/>
                <a:cs typeface="+mn-cs"/>
              </a:rPr>
              <a:t>eg</a:t>
            </a:r>
            <a:r>
              <a:rPr lang="en-US" sz="1200" b="0" i="0" kern="1200" dirty="0">
                <a:solidFill>
                  <a:schemeClr val="tx1"/>
                </a:solidFill>
                <a:effectLst/>
                <a:latin typeface="+mn-lt"/>
                <a:ea typeface="+mn-ea"/>
                <a:cs typeface="+mn-cs"/>
              </a:rPr>
              <a:t> dept stores: lots of pink for girls' clothing, girls develop preference for pink, stores justify it in that there's demand for those clothes). structural contexts could end up reflecting something internal. Reasoning about root causes, inherence heuristic (</a:t>
            </a:r>
            <a:r>
              <a:rPr lang="en-US" sz="1200" b="0" i="0" kern="1200" dirty="0" err="1">
                <a:solidFill>
                  <a:schemeClr val="tx1"/>
                </a:solidFill>
                <a:effectLst/>
                <a:latin typeface="+mn-lt"/>
                <a:ea typeface="+mn-ea"/>
                <a:cs typeface="+mn-cs"/>
              </a:rPr>
              <a:t>Cimpian</a:t>
            </a:r>
            <a:r>
              <a:rPr lang="en-US" sz="1200" b="0" i="0" kern="1200" dirty="0">
                <a:solidFill>
                  <a:schemeClr val="tx1"/>
                </a:solidFill>
                <a:effectLst/>
                <a:latin typeface="+mn-lt"/>
                <a:ea typeface="+mn-ea"/>
                <a:cs typeface="+mn-cs"/>
              </a:rPr>
              <a:t>), statistical confound of context and inherent properties, contingency vs necessity.</a:t>
            </a: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42</a:t>
            </a:fld>
            <a:endParaRPr lang="en-US"/>
          </a:p>
        </p:txBody>
      </p:sp>
    </p:spTree>
    <p:extLst>
      <p:ext uri="{BB962C8B-B14F-4D97-AF65-F5344CB8AC3E}">
        <p14:creationId xmlns:p14="http://schemas.microsoft.com/office/powerpoint/2010/main" val="1253423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Main thesis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Policies that target individuals, vs system-centered policies</a:t>
            </a:r>
          </a:p>
        </p:txBody>
      </p:sp>
      <p:sp>
        <p:nvSpPr>
          <p:cNvPr id="4" name="Slide Number Placeholder 3"/>
          <p:cNvSpPr>
            <a:spLocks noGrp="1"/>
          </p:cNvSpPr>
          <p:nvPr>
            <p:ph type="sldNum" sz="quarter" idx="10"/>
          </p:nvPr>
        </p:nvSpPr>
        <p:spPr/>
        <p:txBody>
          <a:bodyPr/>
          <a:lstStyle/>
          <a:p>
            <a:fld id="{4CC12544-2BEE-49BA-A42E-D7E3EBA33684}" type="slidenum">
              <a:rPr lang="en-US" smtClean="0"/>
              <a:t>5</a:t>
            </a:fld>
            <a:endParaRPr lang="en-US"/>
          </a:p>
        </p:txBody>
      </p:sp>
    </p:spTree>
    <p:extLst>
      <p:ext uri="{BB962C8B-B14F-4D97-AF65-F5344CB8AC3E}">
        <p14:creationId xmlns:p14="http://schemas.microsoft.com/office/powerpoint/2010/main" val="2081709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*possibility of change not always good – </a:t>
            </a:r>
            <a:r>
              <a:rPr lang="en-US" dirty="0" err="1">
                <a:solidFill>
                  <a:schemeClr val="accent1"/>
                </a:solidFill>
              </a:rPr>
              <a:t>eg</a:t>
            </a:r>
            <a:r>
              <a:rPr lang="en-US" dirty="0">
                <a:solidFill>
                  <a:schemeClr val="accent1"/>
                </a:solidFill>
              </a:rPr>
              <a:t> questioning whether group really has property, racial differences as fixed vs for change (maturation/development/civilization) justified colonialism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*structural not always good – racist </a:t>
            </a:r>
            <a:r>
              <a:rPr lang="en-US" dirty="0" err="1">
                <a:solidFill>
                  <a:schemeClr val="accent1"/>
                </a:solidFill>
              </a:rPr>
              <a:t>monogenist</a:t>
            </a:r>
            <a:r>
              <a:rPr lang="en-US" dirty="0">
                <a:solidFill>
                  <a:schemeClr val="accent1"/>
                </a:solidFill>
              </a:rPr>
              <a:t> theories of race (single origin, climate and environmental factors led to degradation of human race in </a:t>
            </a:r>
            <a:r>
              <a:rPr lang="en-US">
                <a:solidFill>
                  <a:schemeClr val="accent1"/>
                </a:solidFill>
              </a:rPr>
              <a:t>some environments)</a:t>
            </a:r>
            <a:endParaRPr lang="en-US" dirty="0">
              <a:solidFill>
                <a:schemeClr val="accent1"/>
              </a:solidFill>
            </a:endParaRPr>
          </a:p>
        </p:txBody>
      </p:sp>
      <p:sp>
        <p:nvSpPr>
          <p:cNvPr id="4" name="Slide Number Placeholder 3"/>
          <p:cNvSpPr>
            <a:spLocks noGrp="1"/>
          </p:cNvSpPr>
          <p:nvPr>
            <p:ph type="sldNum" sz="quarter" idx="10"/>
          </p:nvPr>
        </p:nvSpPr>
        <p:spPr/>
        <p:txBody>
          <a:bodyPr/>
          <a:lstStyle/>
          <a:p>
            <a:fld id="{4CC12544-2BEE-49BA-A42E-D7E3EBA33684}" type="slidenum">
              <a:rPr lang="en-US" smtClean="0"/>
              <a:t>6</a:t>
            </a:fld>
            <a:endParaRPr lang="en-US"/>
          </a:p>
        </p:txBody>
      </p:sp>
    </p:spTree>
    <p:extLst>
      <p:ext uri="{BB962C8B-B14F-4D97-AF65-F5344CB8AC3E}">
        <p14:creationId xmlns:p14="http://schemas.microsoft.com/office/powerpoint/2010/main" val="39369481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First study, took inspiration from</a:t>
            </a:r>
          </a:p>
        </p:txBody>
      </p:sp>
      <p:sp>
        <p:nvSpPr>
          <p:cNvPr id="4" name="Slide Number Placeholder 3"/>
          <p:cNvSpPr>
            <a:spLocks noGrp="1"/>
          </p:cNvSpPr>
          <p:nvPr>
            <p:ph type="sldNum" sz="quarter" idx="10"/>
          </p:nvPr>
        </p:nvSpPr>
        <p:spPr/>
        <p:txBody>
          <a:bodyPr/>
          <a:lstStyle/>
          <a:p>
            <a:fld id="{4CC12544-2BEE-49BA-A42E-D7E3EBA33684}" type="slidenum">
              <a:rPr lang="en-US" smtClean="0"/>
              <a:t>8</a:t>
            </a:fld>
            <a:endParaRPr lang="en-US"/>
          </a:p>
        </p:txBody>
      </p:sp>
    </p:spTree>
    <p:extLst>
      <p:ext uri="{BB962C8B-B14F-4D97-AF65-F5344CB8AC3E}">
        <p14:creationId xmlns:p14="http://schemas.microsoft.com/office/powerpoint/2010/main" val="2710918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Experimentally study the downstream consequences of these different construals of why groups eat certain things</a:t>
            </a:r>
          </a:p>
          <a:p>
            <a:pPr marL="0" indent="0">
              <a:buFontTx/>
              <a:buNone/>
            </a:pPr>
            <a:r>
              <a:rPr lang="en-US" dirty="0"/>
              <a:t>Finished study with adults, about to pilot kids via online testing</a:t>
            </a:r>
          </a:p>
          <a:p>
            <a:pPr marL="0" indent="0">
              <a:buFontTx/>
              <a:buNone/>
            </a:pPr>
            <a:endParaRPr lang="en-US" dirty="0"/>
          </a:p>
          <a:p>
            <a:pPr marL="0" indent="0">
              <a:buFontTx/>
              <a:buNone/>
            </a:pPr>
            <a:r>
              <a:rPr lang="en-US" dirty="0"/>
              <a:t>Induce 3 different construals via different explanations</a:t>
            </a:r>
          </a:p>
        </p:txBody>
      </p:sp>
      <p:sp>
        <p:nvSpPr>
          <p:cNvPr id="4" name="Slide Number Placeholder 3"/>
          <p:cNvSpPr>
            <a:spLocks noGrp="1"/>
          </p:cNvSpPr>
          <p:nvPr>
            <p:ph type="sldNum" sz="quarter" idx="5"/>
          </p:nvPr>
        </p:nvSpPr>
        <p:spPr/>
        <p:txBody>
          <a:bodyPr/>
          <a:lstStyle/>
          <a:p>
            <a:fld id="{4CC12544-2BEE-49BA-A42E-D7E3EBA33684}" type="slidenum">
              <a:rPr lang="en-US" smtClean="0"/>
              <a:t>9</a:t>
            </a:fld>
            <a:endParaRPr lang="en-US"/>
          </a:p>
        </p:txBody>
      </p:sp>
    </p:spTree>
    <p:extLst>
      <p:ext uri="{BB962C8B-B14F-4D97-AF65-F5344CB8AC3E}">
        <p14:creationId xmlns:p14="http://schemas.microsoft.com/office/powerpoint/2010/main" val="33054439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Receive 3 different kinds of explanations, which induce 3 different construals</a:t>
            </a:r>
          </a:p>
          <a:p>
            <a:pPr marL="0" indent="0">
              <a:buFontTx/>
              <a:buNone/>
            </a:pPr>
            <a:r>
              <a:rPr lang="en-US" dirty="0"/>
              <a:t>Between-subjects</a:t>
            </a:r>
          </a:p>
          <a:p>
            <a:pPr marL="0" indent="0">
              <a:buFontTx/>
              <a:buNone/>
            </a:pPr>
            <a:r>
              <a:rPr lang="en-US" dirty="0"/>
              <a:t>Adults and children largely the same, adjustments for children in navy</a:t>
            </a:r>
          </a:p>
          <a:p>
            <a:pPr marL="0" indent="0">
              <a:buFontTx/>
              <a:buNone/>
            </a:pPr>
            <a:r>
              <a:rPr lang="en-US" dirty="0"/>
              <a:t>For kids: counterbalance images of two groups, labels of two groups, which group eats the purple star vs yellow round</a:t>
            </a:r>
          </a:p>
        </p:txBody>
      </p:sp>
      <p:sp>
        <p:nvSpPr>
          <p:cNvPr id="4" name="Slide Number Placeholder 3"/>
          <p:cNvSpPr>
            <a:spLocks noGrp="1"/>
          </p:cNvSpPr>
          <p:nvPr>
            <p:ph type="sldNum" sz="quarter" idx="5"/>
          </p:nvPr>
        </p:nvSpPr>
        <p:spPr/>
        <p:txBody>
          <a:bodyPr/>
          <a:lstStyle/>
          <a:p>
            <a:fld id="{4CC12544-2BEE-49BA-A42E-D7E3EBA33684}" type="slidenum">
              <a:rPr lang="en-US" smtClean="0"/>
              <a:t>10</a:t>
            </a:fld>
            <a:endParaRPr lang="en-US"/>
          </a:p>
        </p:txBody>
      </p:sp>
    </p:spTree>
    <p:extLst>
      <p:ext uri="{BB962C8B-B14F-4D97-AF65-F5344CB8AC3E}">
        <p14:creationId xmlns:p14="http://schemas.microsoft.com/office/powerpoint/2010/main" val="2981810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3F49D25-2E8B-4B54-AC4E-A3DE3E487C5D}" type="datetime1">
              <a:rPr lang="en-US" smtClean="0"/>
              <a:t>2/9/2021</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1905929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587BE1-4BFA-492F-B876-6D5F336323B4}" type="datetime1">
              <a:rPr lang="en-US" smtClean="0"/>
              <a:t>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34941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34AF61-F801-4096-A89C-00C49D713C5D}" type="datetime1">
              <a:rPr lang="en-US" smtClean="0"/>
              <a:t>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148878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3E6AFD-EE5B-49ED-A8D5-242628CB79F2}" type="datetime1">
              <a:rPr lang="en-US" smtClean="0"/>
              <a:t>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5771984" y="6389992"/>
            <a:ext cx="648031" cy="415939"/>
          </a:xfrm>
        </p:spPr>
        <p:txBody>
          <a:bodyPr/>
          <a:lstStyle>
            <a:lvl1pPr algn="ctr">
              <a:defRPr sz="2000">
                <a:solidFill>
                  <a:schemeClr val="tx1">
                    <a:lumMod val="95000"/>
                    <a:lumOff val="5000"/>
                    <a:alpha val="25000"/>
                  </a:schemeClr>
                </a:solidFill>
              </a:defRPr>
            </a:lvl1pPr>
          </a:lstStyle>
          <a:p>
            <a:fld id="{6113E31D-E2AB-40D1-8B51-AFA5AFEF393A}" type="slidenum">
              <a:rPr lang="en-US" smtClean="0"/>
              <a:pPr/>
              <a:t>‹#›</a:t>
            </a:fld>
            <a:endParaRPr lang="en-US" dirty="0"/>
          </a:p>
        </p:txBody>
      </p:sp>
    </p:spTree>
    <p:extLst>
      <p:ext uri="{BB962C8B-B14F-4D97-AF65-F5344CB8AC3E}">
        <p14:creationId xmlns:p14="http://schemas.microsoft.com/office/powerpoint/2010/main" val="3116519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DD6486-A2B7-4810-BD4F-8802F33CA838}" type="datetime1">
              <a:rPr lang="en-US" smtClean="0"/>
              <a:t>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62612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FC4AA5-C723-4ACA-8162-40CD5E22C81D}" type="datetime1">
              <a:rPr lang="en-US" smtClean="0"/>
              <a:t>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89824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C38C96-B49A-4A99-8D3C-16E084C83E6D}" type="datetime1">
              <a:rPr lang="en-US" smtClean="0"/>
              <a:t>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77888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latin typeface="Gill Sans MT" panose="020B0502020104020203"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latin typeface="Gill Sans MT" panose="020B0502020104020203" pitchFamily="34" charset="0"/>
              </a:defRPr>
            </a:lvl1pPr>
          </a:lstStyle>
          <a:p>
            <a:fld id="{70B09DE8-224C-474F-8E10-8AAFDD71DE16}" type="datetime1">
              <a:rPr lang="en-US" smtClean="0"/>
              <a:pPr/>
              <a:t>2/9/2021</a:t>
            </a:fld>
            <a:endParaRPr lang="en-US" dirty="0"/>
          </a:p>
        </p:txBody>
      </p:sp>
      <p:sp>
        <p:nvSpPr>
          <p:cNvPr id="4" name="Footer Placeholder 3"/>
          <p:cNvSpPr>
            <a:spLocks noGrp="1"/>
          </p:cNvSpPr>
          <p:nvPr>
            <p:ph type="ftr" sz="quarter" idx="11"/>
          </p:nvPr>
        </p:nvSpPr>
        <p:spPr/>
        <p:txBody>
          <a:bodyPr/>
          <a:lstStyle>
            <a:lvl1pPr>
              <a:defRPr>
                <a:latin typeface="Gill Sans MT" panose="020B050202010402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Gill Sans MT" panose="020B0502020104020203"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81578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DA8979-B51A-4518-8BD3-D59D7F9558D7}" type="datetime1">
              <a:rPr lang="en-US" smtClean="0"/>
              <a:t>2/9/2021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5628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latin typeface="Gill Sans MT" panose="020B0502020104020203"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atin typeface="Gill Sans MT" panose="020B0502020104020203" pitchFamily="34" charset="0"/>
              </a:defRPr>
            </a:lvl1pPr>
            <a:lvl2pPr>
              <a:defRPr sz="2800">
                <a:latin typeface="Gill Sans MT" panose="020B0502020104020203" pitchFamily="34" charset="0"/>
              </a:defRPr>
            </a:lvl2pPr>
            <a:lvl3pPr>
              <a:defRPr sz="2400">
                <a:latin typeface="Gill Sans MT" panose="020B0502020104020203" pitchFamily="34" charset="0"/>
              </a:defRPr>
            </a:lvl3pPr>
            <a:lvl4pPr>
              <a:defRPr sz="2000">
                <a:latin typeface="Gill Sans MT" panose="020B0502020104020203" pitchFamily="34" charset="0"/>
              </a:defRPr>
            </a:lvl4pPr>
            <a:lvl5pPr>
              <a:defRPr sz="2000">
                <a:latin typeface="Gill Sans MT" panose="020B0502020104020203"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latin typeface="Gill Sans MT" panose="020B05020201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lvl1pPr>
              <a:defRPr>
                <a:latin typeface="Gill Sans MT" panose="020B0502020104020203" pitchFamily="34" charset="0"/>
              </a:defRPr>
            </a:lvl1pPr>
          </a:lstStyle>
          <a:p>
            <a:fld id="{2F5B585B-1D24-41E5-8E3C-BACEE3E595E8}" type="datetime1">
              <a:rPr lang="en-US" smtClean="0"/>
              <a:pPr/>
              <a:t>2/9/2021</a:t>
            </a:fld>
            <a:endParaRPr lang="en-US" dirty="0"/>
          </a:p>
        </p:txBody>
      </p:sp>
      <p:sp>
        <p:nvSpPr>
          <p:cNvPr id="6" name="Footer Placeholder 5"/>
          <p:cNvSpPr>
            <a:spLocks noGrp="1"/>
          </p:cNvSpPr>
          <p:nvPr>
            <p:ph type="ftr" sz="quarter" idx="11"/>
          </p:nvPr>
        </p:nvSpPr>
        <p:spPr/>
        <p:txBody>
          <a:bodyPr/>
          <a:lstStyle>
            <a:lvl1pPr>
              <a:defRPr>
                <a:latin typeface="Gill Sans MT" panose="020B050202010402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latin typeface="Gill Sans MT" panose="020B0502020104020203"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16796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81C33DF3-0017-4D38-836F-D38253E1CEFE}" type="datetime1">
              <a:rPr lang="en-US" smtClean="0"/>
              <a:t>2/9/2021</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201351238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latin typeface="Gill Sans MT" panose="020B0502020104020203" pitchFamily="34" charset="0"/>
              </a:defRPr>
            </a:lvl1pPr>
          </a:lstStyle>
          <a:p>
            <a:fld id="{38C3AF04-BE80-4AFB-B728-00FB5A34624C}" type="datetime1">
              <a:rPr lang="en-US" smtClean="0"/>
              <a:pPr/>
              <a:t>2/9/2021</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latin typeface="Gill Sans MT" panose="020B0502020104020203" pitchFamily="34" charset="0"/>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Gill Sans MT" panose="020B0502020104020203"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00644472"/>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Gill Sans MT" panose="020B0502020104020203" pitchFamily="34" charset="0"/>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Gill Sans MT" panose="020B0502020104020203" pitchFamily="34" charset="0"/>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Gill Sans MT" panose="020B0502020104020203" pitchFamily="34" charset="0"/>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Gill Sans MT" panose="020B0502020104020203" pitchFamily="34" charset="0"/>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Gill Sans MT" panose="020B0502020104020203" pitchFamily="34" charset="0"/>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Gill Sans MT" panose="020B0502020104020203" pitchFamily="34" charset="0"/>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1.jp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8" Type="http://schemas.openxmlformats.org/officeDocument/2006/relationships/hyperlink" Target="https://mariannazhang.github.io/" TargetMode="External"/><Relationship Id="rId3" Type="http://schemas.openxmlformats.org/officeDocument/2006/relationships/hyperlink" Target="https://github.com/mariannazhang/structural-consequences" TargetMode="External"/><Relationship Id="rId7"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26.gif"/><Relationship Id="rId5" Type="http://schemas.openxmlformats.org/officeDocument/2006/relationships/hyperlink" Target="https://osf.io/hz76n" TargetMode="External"/><Relationship Id="rId10" Type="http://schemas.openxmlformats.org/officeDocument/2006/relationships/hyperlink" Target="https://markmanlab.stanford.edu/" TargetMode="External"/><Relationship Id="rId4" Type="http://schemas.openxmlformats.org/officeDocument/2006/relationships/image" Target="../media/image24.png"/><Relationship Id="rId9" Type="http://schemas.openxmlformats.org/officeDocument/2006/relationships/hyperlink" Target="https://mailman.stanford.edu/mailman/listinfo/markman_lab"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2162" y="2620150"/>
            <a:ext cx="3709616" cy="1920240"/>
          </a:xfrm>
        </p:spPr>
        <p:txBody>
          <a:bodyPr/>
          <a:lstStyle/>
          <a:p>
            <a:r>
              <a:rPr lang="en-US" dirty="0">
                <a:latin typeface="Gill Sans Nova" panose="020B0602020104020203" pitchFamily="34" charset="0"/>
                <a:cs typeface="Helvetica" panose="020B0604020202020204" pitchFamily="34" charset="0"/>
              </a:rPr>
              <a:t>Marianna Zhang</a:t>
            </a:r>
          </a:p>
        </p:txBody>
      </p:sp>
      <p:sp>
        <p:nvSpPr>
          <p:cNvPr id="4" name="Text Placeholder 3"/>
          <p:cNvSpPr>
            <a:spLocks noGrp="1"/>
          </p:cNvSpPr>
          <p:nvPr>
            <p:ph type="body" sz="half" idx="2"/>
          </p:nvPr>
        </p:nvSpPr>
        <p:spPr>
          <a:xfrm>
            <a:off x="8192162" y="4687067"/>
            <a:ext cx="3398520" cy="3126987"/>
          </a:xfrm>
        </p:spPr>
        <p:txBody>
          <a:bodyPr>
            <a:normAutofit/>
          </a:bodyPr>
          <a:lstStyle/>
          <a:p>
            <a:r>
              <a:rPr lang="en-US" sz="2400" dirty="0">
                <a:solidFill>
                  <a:schemeClr val="bg1">
                    <a:lumMod val="95000"/>
                  </a:schemeClr>
                </a:solidFill>
                <a:latin typeface="Gill Sans Nova" panose="020B0602020104020203" pitchFamily="34" charset="0"/>
                <a:cs typeface="Helvetica" panose="020B0604020202020204" pitchFamily="34" charset="0"/>
              </a:rPr>
              <a:t>Markman lab meeting</a:t>
            </a:r>
          </a:p>
          <a:p>
            <a:r>
              <a:rPr lang="en-US" sz="2400" dirty="0">
                <a:solidFill>
                  <a:schemeClr val="bg1">
                    <a:lumMod val="95000"/>
                  </a:schemeClr>
                </a:solidFill>
                <a:latin typeface="Gill Sans Nova" panose="020B0602020104020203" pitchFamily="34" charset="0"/>
                <a:cs typeface="Helvetica" panose="020B0604020202020204" pitchFamily="34" charset="0"/>
              </a:rPr>
              <a:t>1.25.2021</a:t>
            </a:r>
          </a:p>
          <a:p>
            <a:endParaRPr lang="en-US" sz="2400" dirty="0">
              <a:latin typeface="Gill Sans Nova" panose="020B0602020104020203" pitchFamily="34" charset="0"/>
              <a:cs typeface="Helvetica" panose="020B0604020202020204" pitchFamily="34" charset="0"/>
            </a:endParaRPr>
          </a:p>
        </p:txBody>
      </p:sp>
      <p:sp>
        <p:nvSpPr>
          <p:cNvPr id="5" name="Title 1"/>
          <p:cNvSpPr txBox="1">
            <a:spLocks/>
          </p:cNvSpPr>
          <p:nvPr/>
        </p:nvSpPr>
        <p:spPr>
          <a:xfrm>
            <a:off x="601318" y="1146974"/>
            <a:ext cx="7144188" cy="407652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6000" dirty="0">
                <a:solidFill>
                  <a:schemeClr val="tx1"/>
                </a:solidFill>
                <a:latin typeface="Gill Sans Nova" panose="020B0602020104020203" pitchFamily="34" charset="0"/>
                <a:cs typeface="Helvetica" panose="020B0604020202020204" pitchFamily="34" charset="0"/>
              </a:rPr>
              <a:t>Structural representations of categories</a:t>
            </a:r>
          </a:p>
          <a:p>
            <a:pPr>
              <a:lnSpc>
                <a:spcPct val="100000"/>
              </a:lnSpc>
            </a:pPr>
            <a:r>
              <a:rPr lang="en-US" dirty="0">
                <a:solidFill>
                  <a:schemeClr val="bg1">
                    <a:lumMod val="50000"/>
                  </a:schemeClr>
                </a:solidFill>
                <a:latin typeface="Gill Sans Nova" panose="020B0602020104020203" pitchFamily="34" charset="0"/>
                <a:cs typeface="Helvetica" panose="020B0604020202020204" pitchFamily="34" charset="0"/>
              </a:rPr>
              <a:t>and why we should care</a:t>
            </a:r>
          </a:p>
        </p:txBody>
      </p:sp>
    </p:spTree>
    <p:extLst>
      <p:ext uri="{BB962C8B-B14F-4D97-AF65-F5344CB8AC3E}">
        <p14:creationId xmlns:p14="http://schemas.microsoft.com/office/powerpoint/2010/main" val="14721792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80697"/>
            <a:ext cx="6150488"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119063" lvl="1" indent="0">
              <a:buNone/>
              <a:tabLst>
                <a:tab pos="6342063" algn="l"/>
                <a:tab pos="11887200" algn="r"/>
              </a:tabLst>
            </a:pPr>
            <a:r>
              <a:rPr lang="en-US" b="1" dirty="0">
                <a:solidFill>
                  <a:schemeClr val="bg1"/>
                </a:solidFill>
                <a:latin typeface="Gill Sans Nova" panose="020B0602020104020203" pitchFamily="34" charset="0"/>
              </a:rPr>
              <a:t>Construals</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47" name="Rectangle 46">
            <a:extLst>
              <a:ext uri="{FF2B5EF4-FFF2-40B4-BE49-F238E27FC236}">
                <a16:creationId xmlns:a16="http://schemas.microsoft.com/office/drawing/2014/main" id="{67BF5DDE-C383-4B0F-896E-E58C529A8EE8}"/>
              </a:ext>
            </a:extLst>
          </p:cNvPr>
          <p:cNvSpPr/>
          <p:nvPr/>
        </p:nvSpPr>
        <p:spPr>
          <a:xfrm>
            <a:off x="152582" y="2324344"/>
            <a:ext cx="9276426" cy="9694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Zarpies</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live on this side of the planet… </a:t>
            </a:r>
            <a:r>
              <a:rPr kumimoji="0" lang="en-US" sz="20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Vawns</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live on the other side of the planet.</a:t>
            </a:r>
            <a:endParaRPr kumimoji="0" lang="en-US" sz="2000" b="0" i="0" u="none" strike="noStrike" kern="1200" cap="none" spc="0" normalizeH="0" baseline="0" noProof="0" dirty="0">
              <a:ln>
                <a:noFill/>
              </a:ln>
              <a:solidFill>
                <a:prstClr val="black"/>
              </a:solidFill>
              <a:effectLst/>
              <a:uLnTx/>
              <a:uFillTx/>
              <a:latin typeface="Gill Sans Nova" panose="020B0602020104020203" pitchFamily="34" charset="0"/>
              <a:ea typeface="Cambria" panose="020405030504060302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Zarpies</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eat </a:t>
            </a:r>
            <a:r>
              <a:rPr kumimoji="0" lang="en-US" sz="20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starberries</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a:t>
            </a:r>
            <a:r>
              <a:rPr kumimoji="0" lang="en-US" sz="20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Vawns</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eat </a:t>
            </a:r>
            <a:r>
              <a:rPr kumimoji="0" lang="en-US" sz="20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roundberries</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a:t>
            </a:r>
          </a:p>
        </p:txBody>
      </p:sp>
      <p:sp>
        <p:nvSpPr>
          <p:cNvPr id="20" name="Title 1">
            <a:extLst>
              <a:ext uri="{FF2B5EF4-FFF2-40B4-BE49-F238E27FC236}">
                <a16:creationId xmlns:a16="http://schemas.microsoft.com/office/drawing/2014/main" id="{69A6F490-6027-4689-9E90-B6BB545FFE6F}"/>
              </a:ext>
            </a:extLst>
          </p:cNvPr>
          <p:cNvSpPr txBox="1">
            <a:spLocks/>
          </p:cNvSpPr>
          <p:nvPr/>
        </p:nvSpPr>
        <p:spPr>
          <a:xfrm>
            <a:off x="152582" y="1313850"/>
            <a:ext cx="4751928" cy="785762"/>
          </a:xfrm>
          <a:prstGeom prst="rect">
            <a:avLst/>
          </a:prstGeom>
        </p:spPr>
        <p:txBody>
          <a:bodyPr vert="horz" lIns="91440" tIns="45720" rIns="91440" bIns="45720" rtlCol="0" anchor="t" anchorCtr="0">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000" dirty="0">
                <a:solidFill>
                  <a:schemeClr val="tx1"/>
                </a:solidFill>
                <a:latin typeface="Gill Sans Nova" panose="020B0602020104020203" pitchFamily="34" charset="0"/>
                <a:cs typeface="Helvetica" panose="020B0604020202020204" pitchFamily="34" charset="0"/>
              </a:rPr>
              <a:t>adults (n=167, ~55/condition on MTurk)</a:t>
            </a:r>
          </a:p>
          <a:p>
            <a:pPr>
              <a:lnSpc>
                <a:spcPct val="100000"/>
              </a:lnSpc>
            </a:pPr>
            <a:r>
              <a:rPr lang="en-US" sz="2000" dirty="0">
                <a:solidFill>
                  <a:schemeClr val="accent1">
                    <a:lumMod val="50000"/>
                  </a:schemeClr>
                </a:solidFill>
                <a:latin typeface="Gill Sans Nova" panose="020B0602020104020203" pitchFamily="34" charset="0"/>
                <a:cs typeface="Helvetica" panose="020B0604020202020204" pitchFamily="34" charset="0"/>
              </a:rPr>
              <a:t>children (pilot 5-8yo via online testing)</a:t>
            </a:r>
            <a:endParaRPr lang="en-US" sz="2800" dirty="0">
              <a:solidFill>
                <a:schemeClr val="accent1">
                  <a:lumMod val="50000"/>
                </a:schemeClr>
              </a:solidFill>
              <a:latin typeface="Gill Sans Nova" panose="020B0602020104020203" pitchFamily="34" charset="0"/>
              <a:cs typeface="Helvetica" panose="020B0604020202020204" pitchFamily="34" charset="0"/>
            </a:endParaRPr>
          </a:p>
        </p:txBody>
      </p:sp>
      <p:pic>
        <p:nvPicPr>
          <p:cNvPr id="21" name="Picture 20">
            <a:extLst>
              <a:ext uri="{FF2B5EF4-FFF2-40B4-BE49-F238E27FC236}">
                <a16:creationId xmlns:a16="http://schemas.microsoft.com/office/drawing/2014/main" id="{B198FDA8-A2AD-4DD4-9F15-B16671CE3AC6}"/>
              </a:ext>
            </a:extLst>
          </p:cNvPr>
          <p:cNvPicPr>
            <a:picLocks noChangeAspect="1"/>
          </p:cNvPicPr>
          <p:nvPr/>
        </p:nvPicPr>
        <p:blipFill>
          <a:blip r:embed="rId3"/>
          <a:stretch>
            <a:fillRect/>
          </a:stretch>
        </p:blipFill>
        <p:spPr>
          <a:xfrm>
            <a:off x="3640292" y="1229991"/>
            <a:ext cx="1075424" cy="1047195"/>
          </a:xfrm>
          <a:prstGeom prst="rect">
            <a:avLst/>
          </a:prstGeom>
        </p:spPr>
      </p:pic>
      <p:pic>
        <p:nvPicPr>
          <p:cNvPr id="22" name="Picture 21">
            <a:extLst>
              <a:ext uri="{FF2B5EF4-FFF2-40B4-BE49-F238E27FC236}">
                <a16:creationId xmlns:a16="http://schemas.microsoft.com/office/drawing/2014/main" id="{3DEF7DB2-BBCB-45C2-89E8-94A7C594B497}"/>
              </a:ext>
            </a:extLst>
          </p:cNvPr>
          <p:cNvPicPr>
            <a:picLocks noChangeAspect="1"/>
          </p:cNvPicPr>
          <p:nvPr/>
        </p:nvPicPr>
        <p:blipFill>
          <a:blip r:embed="rId4"/>
          <a:srcRect/>
          <a:stretch/>
        </p:blipFill>
        <p:spPr>
          <a:xfrm>
            <a:off x="4306939" y="1240411"/>
            <a:ext cx="1335236" cy="1278906"/>
          </a:xfrm>
          <a:prstGeom prst="rect">
            <a:avLst/>
          </a:prstGeom>
        </p:spPr>
      </p:pic>
      <p:pic>
        <p:nvPicPr>
          <p:cNvPr id="23" name="Picture 22">
            <a:extLst>
              <a:ext uri="{FF2B5EF4-FFF2-40B4-BE49-F238E27FC236}">
                <a16:creationId xmlns:a16="http://schemas.microsoft.com/office/drawing/2014/main" id="{2287F657-74B2-4848-BE8D-4D35F1E975B3}"/>
              </a:ext>
            </a:extLst>
          </p:cNvPr>
          <p:cNvPicPr>
            <a:picLocks noChangeAspect="1"/>
          </p:cNvPicPr>
          <p:nvPr/>
        </p:nvPicPr>
        <p:blipFill>
          <a:blip r:embed="rId5"/>
          <a:srcRect/>
          <a:stretch/>
        </p:blipFill>
        <p:spPr>
          <a:xfrm>
            <a:off x="5573806" y="1295024"/>
            <a:ext cx="553741" cy="898059"/>
          </a:xfrm>
          <a:prstGeom prst="rect">
            <a:avLst/>
          </a:prstGeom>
        </p:spPr>
      </p:pic>
      <p:sp>
        <p:nvSpPr>
          <p:cNvPr id="28" name="TextBox 27">
            <a:extLst>
              <a:ext uri="{FF2B5EF4-FFF2-40B4-BE49-F238E27FC236}">
                <a16:creationId xmlns:a16="http://schemas.microsoft.com/office/drawing/2014/main" id="{1C11C865-A97B-4BAA-95B0-35EAE24C7394}"/>
              </a:ext>
            </a:extLst>
          </p:cNvPr>
          <p:cNvSpPr txBox="1"/>
          <p:nvPr/>
        </p:nvSpPr>
        <p:spPr>
          <a:xfrm>
            <a:off x="152582" y="3299946"/>
            <a:ext cx="1414961" cy="400110"/>
          </a:xfrm>
          <a:prstGeom prst="rect">
            <a:avLst/>
          </a:prstGeom>
          <a:noFill/>
        </p:spPr>
        <p:txBody>
          <a:bodyPr wrap="square">
            <a:spAutoFit/>
          </a:bodyPr>
          <a:lstStyle/>
          <a:p>
            <a:r>
              <a:rPr lang="en-US" sz="2000" b="1" dirty="0">
                <a:solidFill>
                  <a:schemeClr val="accent1">
                    <a:lumMod val="75000"/>
                  </a:schemeClr>
                </a:solidFill>
                <a:latin typeface="Gill Sans Nova" panose="020B0602020104020203" pitchFamily="34" charset="0"/>
                <a:ea typeface="Cambria" panose="02040503050406030204" pitchFamily="18" charset="0"/>
              </a:rPr>
              <a:t>Biological</a:t>
            </a:r>
          </a:p>
        </p:txBody>
      </p:sp>
      <p:sp>
        <p:nvSpPr>
          <p:cNvPr id="29" name="TextBox 28">
            <a:extLst>
              <a:ext uri="{FF2B5EF4-FFF2-40B4-BE49-F238E27FC236}">
                <a16:creationId xmlns:a16="http://schemas.microsoft.com/office/drawing/2014/main" id="{A8CAB7AA-FDC4-42E9-B26B-84E07502C969}"/>
              </a:ext>
            </a:extLst>
          </p:cNvPr>
          <p:cNvSpPr txBox="1"/>
          <p:nvPr/>
        </p:nvSpPr>
        <p:spPr>
          <a:xfrm>
            <a:off x="152582" y="4441821"/>
            <a:ext cx="1260582" cy="400110"/>
          </a:xfrm>
          <a:prstGeom prst="rect">
            <a:avLst/>
          </a:prstGeom>
          <a:noFill/>
        </p:spPr>
        <p:txBody>
          <a:bodyPr wrap="square">
            <a:spAutoFit/>
          </a:bodyPr>
          <a:lstStyle/>
          <a:p>
            <a:r>
              <a:rPr lang="en-US" sz="2000" b="1" dirty="0">
                <a:solidFill>
                  <a:srgbClr val="C09200"/>
                </a:solidFill>
                <a:latin typeface="Gill Sans Nova" panose="020B0602020104020203" pitchFamily="34" charset="0"/>
                <a:ea typeface="Cambria" panose="02040503050406030204" pitchFamily="18" charset="0"/>
              </a:rPr>
              <a:t>Cultural</a:t>
            </a:r>
          </a:p>
        </p:txBody>
      </p:sp>
      <p:sp>
        <p:nvSpPr>
          <p:cNvPr id="30" name="TextBox 29">
            <a:extLst>
              <a:ext uri="{FF2B5EF4-FFF2-40B4-BE49-F238E27FC236}">
                <a16:creationId xmlns:a16="http://schemas.microsoft.com/office/drawing/2014/main" id="{3602A2CF-FC9D-4EF0-8D3A-1F48C1399190}"/>
              </a:ext>
            </a:extLst>
          </p:cNvPr>
          <p:cNvSpPr txBox="1"/>
          <p:nvPr/>
        </p:nvSpPr>
        <p:spPr>
          <a:xfrm>
            <a:off x="152582" y="5634246"/>
            <a:ext cx="1414961" cy="400110"/>
          </a:xfrm>
          <a:prstGeom prst="rect">
            <a:avLst/>
          </a:prstGeom>
          <a:noFill/>
        </p:spPr>
        <p:txBody>
          <a:bodyPr wrap="square">
            <a:spAutoFit/>
          </a:bodyPr>
          <a:lstStyle/>
          <a:p>
            <a:r>
              <a:rPr lang="en-US" sz="2000" b="1" dirty="0">
                <a:solidFill>
                  <a:srgbClr val="D9695F"/>
                </a:solidFill>
                <a:latin typeface="Gill Sans Nova" panose="020B0602020104020203" pitchFamily="34" charset="0"/>
                <a:ea typeface="Cambria" panose="02040503050406030204" pitchFamily="18" charset="0"/>
              </a:rPr>
              <a:t>Structural</a:t>
            </a:r>
            <a:endParaRPr lang="en-US" sz="2000" dirty="0">
              <a:solidFill>
                <a:srgbClr val="D9695F"/>
              </a:solidFill>
              <a:latin typeface="Cambria" panose="02040503050406030204" pitchFamily="18" charset="0"/>
              <a:ea typeface="Cambria" panose="02040503050406030204" pitchFamily="18" charset="0"/>
            </a:endParaRPr>
          </a:p>
        </p:txBody>
      </p:sp>
      <p:sp>
        <p:nvSpPr>
          <p:cNvPr id="31" name="Rectangle 30">
            <a:extLst>
              <a:ext uri="{FF2B5EF4-FFF2-40B4-BE49-F238E27FC236}">
                <a16:creationId xmlns:a16="http://schemas.microsoft.com/office/drawing/2014/main" id="{E92E04DF-92AF-40D2-803E-6B29EA77E5D3}"/>
              </a:ext>
            </a:extLst>
          </p:cNvPr>
          <p:cNvSpPr/>
          <p:nvPr/>
        </p:nvSpPr>
        <p:spPr>
          <a:xfrm>
            <a:off x="152581" y="4826517"/>
            <a:ext cx="4591146" cy="69972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Because they believe eating other berries is bad luck, …</a:t>
            </a:r>
          </a:p>
        </p:txBody>
      </p:sp>
      <p:sp>
        <p:nvSpPr>
          <p:cNvPr id="32" name="Rectangle 31">
            <a:extLst>
              <a:ext uri="{FF2B5EF4-FFF2-40B4-BE49-F238E27FC236}">
                <a16:creationId xmlns:a16="http://schemas.microsoft.com/office/drawing/2014/main" id="{BF6E229B-F10A-43CB-B672-8AB4CCB462BE}"/>
              </a:ext>
            </a:extLst>
          </p:cNvPr>
          <p:cNvSpPr/>
          <p:nvPr/>
        </p:nvSpPr>
        <p:spPr>
          <a:xfrm>
            <a:off x="152583" y="6034356"/>
            <a:ext cx="4751928" cy="698298"/>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Because </a:t>
            </a:r>
            <a:r>
              <a:rPr lang="en-US" sz="2000" dirty="0">
                <a:solidFill>
                  <a:prstClr val="black"/>
                </a:solidFill>
                <a:latin typeface="Cambria" panose="02040503050406030204" pitchFamily="18" charset="0"/>
                <a:ea typeface="Cambria" panose="02040503050406030204" pitchFamily="18" charset="0"/>
              </a:rPr>
              <a:t>star</a:t>
            </a:r>
            <a:r>
              <a:rPr kumimoji="0" lang="en-US" sz="200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berries are the only berries that grow in the area where they live, …</a:t>
            </a:r>
          </a:p>
        </p:txBody>
      </p:sp>
      <p:sp>
        <p:nvSpPr>
          <p:cNvPr id="33" name="TextBox 32">
            <a:extLst>
              <a:ext uri="{FF2B5EF4-FFF2-40B4-BE49-F238E27FC236}">
                <a16:creationId xmlns:a16="http://schemas.microsoft.com/office/drawing/2014/main" id="{9EF72A29-9773-4DB4-8809-A5078A12B728}"/>
              </a:ext>
            </a:extLst>
          </p:cNvPr>
          <p:cNvSpPr txBox="1"/>
          <p:nvPr/>
        </p:nvSpPr>
        <p:spPr>
          <a:xfrm>
            <a:off x="4712586" y="3311680"/>
            <a:ext cx="1414961" cy="400110"/>
          </a:xfrm>
          <a:prstGeom prst="rect">
            <a:avLst/>
          </a:prstGeom>
          <a:noFill/>
        </p:spPr>
        <p:txBody>
          <a:bodyPr wrap="square">
            <a:spAutoFit/>
          </a:bodyPr>
          <a:lstStyle/>
          <a:p>
            <a:r>
              <a:rPr lang="en-US" sz="2000" b="1" dirty="0">
                <a:latin typeface="Gill Sans Nova" panose="020B0602020104020203" pitchFamily="34" charset="0"/>
                <a:ea typeface="Cambria" panose="02040503050406030204" pitchFamily="18" charset="0"/>
              </a:rPr>
              <a:t>Diet</a:t>
            </a:r>
          </a:p>
        </p:txBody>
      </p:sp>
      <p:sp>
        <p:nvSpPr>
          <p:cNvPr id="34" name="Rectangle 33">
            <a:extLst>
              <a:ext uri="{FF2B5EF4-FFF2-40B4-BE49-F238E27FC236}">
                <a16:creationId xmlns:a16="http://schemas.microsoft.com/office/drawing/2014/main" id="{3821FEAE-C1E0-4653-BFE5-4D5BA94793E2}"/>
              </a:ext>
            </a:extLst>
          </p:cNvPr>
          <p:cNvSpPr/>
          <p:nvPr/>
        </p:nvSpPr>
        <p:spPr>
          <a:xfrm>
            <a:off x="152582" y="3668094"/>
            <a:ext cx="4591146" cy="69972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Because of the way their bodies work, other berries make them sick, so …</a:t>
            </a:r>
          </a:p>
        </p:txBody>
      </p:sp>
      <p:sp>
        <p:nvSpPr>
          <p:cNvPr id="35" name="Rectangle 34">
            <a:extLst>
              <a:ext uri="{FF2B5EF4-FFF2-40B4-BE49-F238E27FC236}">
                <a16:creationId xmlns:a16="http://schemas.microsoft.com/office/drawing/2014/main" id="{5C7CDA86-D088-4ECC-83FF-11AF335B1F69}"/>
              </a:ext>
            </a:extLst>
          </p:cNvPr>
          <p:cNvSpPr/>
          <p:nvPr/>
        </p:nvSpPr>
        <p:spPr>
          <a:xfrm>
            <a:off x="4743728" y="3668094"/>
            <a:ext cx="1461130" cy="3064560"/>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Zarpies</a:t>
            </a:r>
            <a:br>
              <a:rPr lang="en-US" sz="2000" dirty="0">
                <a:solidFill>
                  <a:prstClr val="black"/>
                </a:solidFill>
                <a:latin typeface="Cambria" panose="02040503050406030204" pitchFamily="18" charset="0"/>
                <a:ea typeface="Cambria" panose="02040503050406030204" pitchFamily="18" charset="0"/>
              </a:rPr>
            </a:br>
            <a:r>
              <a:rPr kumimoji="0" lang="en-US" sz="200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eat </a:t>
            </a:r>
            <a:r>
              <a:rPr kumimoji="0" lang="en-US" sz="200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starberries</a:t>
            </a:r>
            <a:r>
              <a:rPr kumimoji="0" lang="en-US" sz="200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a:t>
            </a:r>
          </a:p>
        </p:txBody>
      </p:sp>
      <p:pic>
        <p:nvPicPr>
          <p:cNvPr id="17" name="Picture 16">
            <a:extLst>
              <a:ext uri="{FF2B5EF4-FFF2-40B4-BE49-F238E27FC236}">
                <a16:creationId xmlns:a16="http://schemas.microsoft.com/office/drawing/2014/main" id="{D854EC21-6381-486A-B004-6A2C87AF0E92}"/>
              </a:ext>
            </a:extLst>
          </p:cNvPr>
          <p:cNvPicPr>
            <a:picLocks noChangeAspect="1"/>
          </p:cNvPicPr>
          <p:nvPr/>
        </p:nvPicPr>
        <p:blipFill>
          <a:blip r:embed="rId6"/>
          <a:srcRect/>
          <a:stretch/>
        </p:blipFill>
        <p:spPr>
          <a:xfrm>
            <a:off x="7960867" y="1549862"/>
            <a:ext cx="769957" cy="831946"/>
          </a:xfrm>
          <a:prstGeom prst="rect">
            <a:avLst/>
          </a:prstGeom>
        </p:spPr>
      </p:pic>
      <p:pic>
        <p:nvPicPr>
          <p:cNvPr id="18" name="Picture 17">
            <a:extLst>
              <a:ext uri="{FF2B5EF4-FFF2-40B4-BE49-F238E27FC236}">
                <a16:creationId xmlns:a16="http://schemas.microsoft.com/office/drawing/2014/main" id="{674CBD62-FB2A-4BF5-BCF4-35FBA4D252BB}"/>
              </a:ext>
            </a:extLst>
          </p:cNvPr>
          <p:cNvPicPr>
            <a:picLocks noChangeAspect="1"/>
          </p:cNvPicPr>
          <p:nvPr/>
        </p:nvPicPr>
        <p:blipFill>
          <a:blip r:embed="rId7"/>
          <a:srcRect/>
          <a:stretch/>
        </p:blipFill>
        <p:spPr>
          <a:xfrm>
            <a:off x="8593202" y="1281797"/>
            <a:ext cx="553741" cy="898058"/>
          </a:xfrm>
          <a:prstGeom prst="rect">
            <a:avLst/>
          </a:prstGeom>
        </p:spPr>
      </p:pic>
      <p:pic>
        <p:nvPicPr>
          <p:cNvPr id="19" name="Picture 18">
            <a:extLst>
              <a:ext uri="{FF2B5EF4-FFF2-40B4-BE49-F238E27FC236}">
                <a16:creationId xmlns:a16="http://schemas.microsoft.com/office/drawing/2014/main" id="{AC5FEA0B-C342-40CF-BC50-078E4F538CAB}"/>
              </a:ext>
            </a:extLst>
          </p:cNvPr>
          <p:cNvPicPr>
            <a:picLocks noChangeAspect="1"/>
          </p:cNvPicPr>
          <p:nvPr/>
        </p:nvPicPr>
        <p:blipFill>
          <a:blip r:embed="rId8"/>
          <a:srcRect/>
          <a:stretch/>
        </p:blipFill>
        <p:spPr>
          <a:xfrm>
            <a:off x="6997879" y="1239689"/>
            <a:ext cx="1075424" cy="1047194"/>
          </a:xfrm>
          <a:prstGeom prst="rect">
            <a:avLst/>
          </a:prstGeom>
        </p:spPr>
      </p:pic>
    </p:spTree>
    <p:extLst>
      <p:ext uri="{BB962C8B-B14F-4D97-AF65-F5344CB8AC3E}">
        <p14:creationId xmlns:p14="http://schemas.microsoft.com/office/powerpoint/2010/main" val="3700329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80697"/>
            <a:ext cx="6150488"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119063" lvl="1" indent="0">
              <a:buNone/>
              <a:tabLst>
                <a:tab pos="6342063" algn="l"/>
                <a:tab pos="11887200" algn="r"/>
              </a:tabLst>
            </a:pPr>
            <a:r>
              <a:rPr lang="en-US" b="1" dirty="0">
                <a:solidFill>
                  <a:schemeClr val="bg1"/>
                </a:solidFill>
                <a:latin typeface="Gill Sans Nova" panose="020B0602020104020203" pitchFamily="34" charset="0"/>
              </a:rPr>
              <a:t>Construals</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8" name="TextBox 7">
            <a:extLst>
              <a:ext uri="{FF2B5EF4-FFF2-40B4-BE49-F238E27FC236}">
                <a16:creationId xmlns:a16="http://schemas.microsoft.com/office/drawing/2014/main" id="{CC203439-687B-470E-B9C9-4D2135782700}"/>
              </a:ext>
            </a:extLst>
          </p:cNvPr>
          <p:cNvSpPr txBox="1"/>
          <p:nvPr/>
        </p:nvSpPr>
        <p:spPr>
          <a:xfrm>
            <a:off x="152582" y="3299946"/>
            <a:ext cx="1414961" cy="400110"/>
          </a:xfrm>
          <a:prstGeom prst="rect">
            <a:avLst/>
          </a:prstGeom>
          <a:noFill/>
        </p:spPr>
        <p:txBody>
          <a:bodyPr wrap="square">
            <a:spAutoFit/>
          </a:bodyPr>
          <a:lstStyle/>
          <a:p>
            <a:r>
              <a:rPr lang="en-US" sz="2000" b="1" dirty="0">
                <a:solidFill>
                  <a:schemeClr val="accent1">
                    <a:lumMod val="75000"/>
                  </a:schemeClr>
                </a:solidFill>
                <a:latin typeface="Gill Sans Nova" panose="020B0602020104020203" pitchFamily="34" charset="0"/>
                <a:ea typeface="Cambria" panose="02040503050406030204" pitchFamily="18" charset="0"/>
              </a:rPr>
              <a:t>Biological</a:t>
            </a:r>
          </a:p>
        </p:txBody>
      </p:sp>
      <p:sp>
        <p:nvSpPr>
          <p:cNvPr id="25" name="TextBox 24">
            <a:extLst>
              <a:ext uri="{FF2B5EF4-FFF2-40B4-BE49-F238E27FC236}">
                <a16:creationId xmlns:a16="http://schemas.microsoft.com/office/drawing/2014/main" id="{4DD7B4F6-3CF5-4742-B3E4-3012812409DB}"/>
              </a:ext>
            </a:extLst>
          </p:cNvPr>
          <p:cNvSpPr txBox="1"/>
          <p:nvPr/>
        </p:nvSpPr>
        <p:spPr>
          <a:xfrm>
            <a:off x="152582" y="4441821"/>
            <a:ext cx="1260582" cy="400110"/>
          </a:xfrm>
          <a:prstGeom prst="rect">
            <a:avLst/>
          </a:prstGeom>
          <a:noFill/>
        </p:spPr>
        <p:txBody>
          <a:bodyPr wrap="square">
            <a:spAutoFit/>
          </a:bodyPr>
          <a:lstStyle/>
          <a:p>
            <a:r>
              <a:rPr lang="en-US" sz="2000" b="1" dirty="0">
                <a:solidFill>
                  <a:srgbClr val="C09200"/>
                </a:solidFill>
                <a:latin typeface="Gill Sans Nova" panose="020B0602020104020203" pitchFamily="34" charset="0"/>
                <a:ea typeface="Cambria" panose="02040503050406030204" pitchFamily="18" charset="0"/>
              </a:rPr>
              <a:t>Cultural</a:t>
            </a:r>
          </a:p>
        </p:txBody>
      </p:sp>
      <p:sp>
        <p:nvSpPr>
          <p:cNvPr id="26" name="TextBox 25">
            <a:extLst>
              <a:ext uri="{FF2B5EF4-FFF2-40B4-BE49-F238E27FC236}">
                <a16:creationId xmlns:a16="http://schemas.microsoft.com/office/drawing/2014/main" id="{7580B687-F8D7-4FCD-AEF8-CE66260496A8}"/>
              </a:ext>
            </a:extLst>
          </p:cNvPr>
          <p:cNvSpPr txBox="1"/>
          <p:nvPr/>
        </p:nvSpPr>
        <p:spPr>
          <a:xfrm>
            <a:off x="152582" y="5634246"/>
            <a:ext cx="1414961" cy="400110"/>
          </a:xfrm>
          <a:prstGeom prst="rect">
            <a:avLst/>
          </a:prstGeom>
          <a:noFill/>
        </p:spPr>
        <p:txBody>
          <a:bodyPr wrap="square">
            <a:spAutoFit/>
          </a:bodyPr>
          <a:lstStyle/>
          <a:p>
            <a:r>
              <a:rPr lang="en-US" sz="2000" b="1" dirty="0">
                <a:solidFill>
                  <a:srgbClr val="D9695F"/>
                </a:solidFill>
                <a:latin typeface="Gill Sans Nova" panose="020B0602020104020203" pitchFamily="34" charset="0"/>
                <a:ea typeface="Cambria" panose="02040503050406030204" pitchFamily="18" charset="0"/>
              </a:rPr>
              <a:t>Structural</a:t>
            </a:r>
            <a:endParaRPr lang="en-US" sz="2000" dirty="0">
              <a:solidFill>
                <a:srgbClr val="D9695F"/>
              </a:solidFill>
              <a:latin typeface="Cambria" panose="02040503050406030204" pitchFamily="18" charset="0"/>
              <a:ea typeface="Cambria" panose="02040503050406030204" pitchFamily="18" charset="0"/>
            </a:endParaRPr>
          </a:p>
        </p:txBody>
      </p:sp>
      <p:sp>
        <p:nvSpPr>
          <p:cNvPr id="44" name="Rectangle 43">
            <a:extLst>
              <a:ext uri="{FF2B5EF4-FFF2-40B4-BE49-F238E27FC236}">
                <a16:creationId xmlns:a16="http://schemas.microsoft.com/office/drawing/2014/main" id="{2E81F9DE-1564-406E-A71C-697F1165A130}"/>
              </a:ext>
            </a:extLst>
          </p:cNvPr>
          <p:cNvSpPr/>
          <p:nvPr/>
        </p:nvSpPr>
        <p:spPr>
          <a:xfrm>
            <a:off x="152581" y="4826517"/>
            <a:ext cx="4591146" cy="69972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kumimoji="0" lang="en-US" sz="200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Because they believe eating other berries is bad luck, </a:t>
            </a:r>
            <a:r>
              <a:rPr lang="en-US" sz="2000" dirty="0">
                <a:solidFill>
                  <a:prstClr val="black"/>
                </a:solidFill>
                <a:latin typeface="Cambria" panose="02040503050406030204" pitchFamily="18" charset="0"/>
                <a:ea typeface="Cambria" panose="02040503050406030204" pitchFamily="18" charset="0"/>
              </a:rPr>
              <a:t>…</a:t>
            </a:r>
            <a:endParaRPr kumimoji="0" lang="en-US" sz="200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sp>
        <p:nvSpPr>
          <p:cNvPr id="45" name="Rectangle 44">
            <a:extLst>
              <a:ext uri="{FF2B5EF4-FFF2-40B4-BE49-F238E27FC236}">
                <a16:creationId xmlns:a16="http://schemas.microsoft.com/office/drawing/2014/main" id="{C06FD9F1-10B9-4C6C-96F9-031CFA6EE915}"/>
              </a:ext>
            </a:extLst>
          </p:cNvPr>
          <p:cNvSpPr/>
          <p:nvPr/>
        </p:nvSpPr>
        <p:spPr>
          <a:xfrm>
            <a:off x="152583" y="6034356"/>
            <a:ext cx="4751928" cy="698298"/>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kumimoji="0" lang="en-US" sz="200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Because </a:t>
            </a:r>
            <a:r>
              <a:rPr kumimoji="0" lang="en-US" sz="200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starberries</a:t>
            </a:r>
            <a:r>
              <a:rPr kumimoji="0" lang="en-US" sz="200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are the only berries that grow in the area where they live, </a:t>
            </a:r>
            <a:r>
              <a:rPr lang="en-US" sz="2000" dirty="0">
                <a:solidFill>
                  <a:prstClr val="black"/>
                </a:solidFill>
                <a:latin typeface="Cambria" panose="02040503050406030204" pitchFamily="18" charset="0"/>
                <a:ea typeface="Cambria" panose="02040503050406030204" pitchFamily="18" charset="0"/>
              </a:rPr>
              <a:t>…</a:t>
            </a:r>
            <a:endParaRPr kumimoji="0" lang="en-US" sz="200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sp>
        <p:nvSpPr>
          <p:cNvPr id="47" name="Rectangle 46">
            <a:extLst>
              <a:ext uri="{FF2B5EF4-FFF2-40B4-BE49-F238E27FC236}">
                <a16:creationId xmlns:a16="http://schemas.microsoft.com/office/drawing/2014/main" id="{67BF5DDE-C383-4B0F-896E-E58C529A8EE8}"/>
              </a:ext>
            </a:extLst>
          </p:cNvPr>
          <p:cNvSpPr/>
          <p:nvPr/>
        </p:nvSpPr>
        <p:spPr>
          <a:xfrm>
            <a:off x="152582" y="2324344"/>
            <a:ext cx="5997906" cy="9694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Zarpies</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live on this side of the planet… </a:t>
            </a:r>
            <a:r>
              <a:rPr kumimoji="0" lang="en-US" sz="20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Vawns</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live….</a:t>
            </a:r>
            <a:endParaRPr kumimoji="0" lang="en-US" sz="2000" b="0" i="0" u="none" strike="noStrike" kern="1200" cap="none" spc="0" normalizeH="0" baseline="0" noProof="0" dirty="0">
              <a:ln>
                <a:noFill/>
              </a:ln>
              <a:solidFill>
                <a:prstClr val="black"/>
              </a:solidFill>
              <a:effectLst/>
              <a:uLnTx/>
              <a:uFillTx/>
              <a:latin typeface="Gill Sans Nova" panose="020B0602020104020203" pitchFamily="34" charset="0"/>
              <a:ea typeface="Cambria" panose="020405030504060302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Zarpies</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eat </a:t>
            </a:r>
            <a:r>
              <a:rPr kumimoji="0" lang="en-US" sz="20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starberries</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a:t>
            </a:r>
            <a:r>
              <a:rPr kumimoji="0" lang="en-US" sz="20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Vawns</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eat </a:t>
            </a:r>
            <a:r>
              <a:rPr kumimoji="0" lang="en-US" sz="20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roundberries</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a:t>
            </a:r>
          </a:p>
        </p:txBody>
      </p:sp>
      <p:sp>
        <p:nvSpPr>
          <p:cNvPr id="20" name="Title 1">
            <a:extLst>
              <a:ext uri="{FF2B5EF4-FFF2-40B4-BE49-F238E27FC236}">
                <a16:creationId xmlns:a16="http://schemas.microsoft.com/office/drawing/2014/main" id="{69A6F490-6027-4689-9E90-B6BB545FFE6F}"/>
              </a:ext>
            </a:extLst>
          </p:cNvPr>
          <p:cNvSpPr txBox="1">
            <a:spLocks/>
          </p:cNvSpPr>
          <p:nvPr/>
        </p:nvSpPr>
        <p:spPr>
          <a:xfrm>
            <a:off x="152582" y="1313850"/>
            <a:ext cx="4751928" cy="785762"/>
          </a:xfrm>
          <a:prstGeom prst="rect">
            <a:avLst/>
          </a:prstGeom>
        </p:spPr>
        <p:txBody>
          <a:bodyPr vert="horz" lIns="91440" tIns="45720" rIns="91440" bIns="45720" rtlCol="0" anchor="t" anchorCtr="0">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000" dirty="0">
                <a:solidFill>
                  <a:schemeClr val="tx1"/>
                </a:solidFill>
                <a:latin typeface="Gill Sans Nova" panose="020B0602020104020203" pitchFamily="34" charset="0"/>
                <a:cs typeface="Helvetica" panose="020B0604020202020204" pitchFamily="34" charset="0"/>
              </a:rPr>
              <a:t>adults (n=167, ~55/condition on MTurk)</a:t>
            </a:r>
          </a:p>
          <a:p>
            <a:pPr>
              <a:lnSpc>
                <a:spcPct val="100000"/>
              </a:lnSpc>
            </a:pPr>
            <a:r>
              <a:rPr lang="en-US" sz="2000" dirty="0">
                <a:solidFill>
                  <a:schemeClr val="accent1">
                    <a:lumMod val="50000"/>
                  </a:schemeClr>
                </a:solidFill>
                <a:latin typeface="Gill Sans Nova" panose="020B0602020104020203" pitchFamily="34" charset="0"/>
                <a:cs typeface="Helvetica" panose="020B0604020202020204" pitchFamily="34" charset="0"/>
              </a:rPr>
              <a:t>children (pilot 5-8yo via online testing)</a:t>
            </a:r>
            <a:endParaRPr lang="en-US" sz="2800" dirty="0">
              <a:solidFill>
                <a:schemeClr val="accent1">
                  <a:lumMod val="50000"/>
                </a:schemeClr>
              </a:solidFill>
              <a:latin typeface="Gill Sans Nova" panose="020B0602020104020203" pitchFamily="34" charset="0"/>
              <a:cs typeface="Helvetica" panose="020B0604020202020204" pitchFamily="34" charset="0"/>
            </a:endParaRPr>
          </a:p>
        </p:txBody>
      </p:sp>
      <p:pic>
        <p:nvPicPr>
          <p:cNvPr id="21" name="Picture 20">
            <a:extLst>
              <a:ext uri="{FF2B5EF4-FFF2-40B4-BE49-F238E27FC236}">
                <a16:creationId xmlns:a16="http://schemas.microsoft.com/office/drawing/2014/main" id="{B198FDA8-A2AD-4DD4-9F15-B16671CE3AC6}"/>
              </a:ext>
            </a:extLst>
          </p:cNvPr>
          <p:cNvPicPr>
            <a:picLocks noChangeAspect="1"/>
          </p:cNvPicPr>
          <p:nvPr/>
        </p:nvPicPr>
        <p:blipFill>
          <a:blip r:embed="rId3"/>
          <a:stretch>
            <a:fillRect/>
          </a:stretch>
        </p:blipFill>
        <p:spPr>
          <a:xfrm>
            <a:off x="3640292" y="1229991"/>
            <a:ext cx="1075424" cy="1047195"/>
          </a:xfrm>
          <a:prstGeom prst="rect">
            <a:avLst/>
          </a:prstGeom>
        </p:spPr>
      </p:pic>
      <p:pic>
        <p:nvPicPr>
          <p:cNvPr id="22" name="Picture 21">
            <a:extLst>
              <a:ext uri="{FF2B5EF4-FFF2-40B4-BE49-F238E27FC236}">
                <a16:creationId xmlns:a16="http://schemas.microsoft.com/office/drawing/2014/main" id="{3DEF7DB2-BBCB-45C2-89E8-94A7C594B497}"/>
              </a:ext>
            </a:extLst>
          </p:cNvPr>
          <p:cNvPicPr>
            <a:picLocks noChangeAspect="1"/>
          </p:cNvPicPr>
          <p:nvPr/>
        </p:nvPicPr>
        <p:blipFill>
          <a:blip r:embed="rId4"/>
          <a:srcRect/>
          <a:stretch/>
        </p:blipFill>
        <p:spPr>
          <a:xfrm>
            <a:off x="4306939" y="1240411"/>
            <a:ext cx="1335236" cy="1278906"/>
          </a:xfrm>
          <a:prstGeom prst="rect">
            <a:avLst/>
          </a:prstGeom>
        </p:spPr>
      </p:pic>
      <p:pic>
        <p:nvPicPr>
          <p:cNvPr id="23" name="Picture 22">
            <a:extLst>
              <a:ext uri="{FF2B5EF4-FFF2-40B4-BE49-F238E27FC236}">
                <a16:creationId xmlns:a16="http://schemas.microsoft.com/office/drawing/2014/main" id="{2287F657-74B2-4848-BE8D-4D35F1E975B3}"/>
              </a:ext>
            </a:extLst>
          </p:cNvPr>
          <p:cNvPicPr>
            <a:picLocks noChangeAspect="1"/>
          </p:cNvPicPr>
          <p:nvPr/>
        </p:nvPicPr>
        <p:blipFill>
          <a:blip r:embed="rId5"/>
          <a:srcRect/>
          <a:stretch/>
        </p:blipFill>
        <p:spPr>
          <a:xfrm>
            <a:off x="5573806" y="1295024"/>
            <a:ext cx="553741" cy="898059"/>
          </a:xfrm>
          <a:prstGeom prst="rect">
            <a:avLst/>
          </a:prstGeom>
        </p:spPr>
      </p:pic>
      <p:sp>
        <p:nvSpPr>
          <p:cNvPr id="27" name="TextBox 26">
            <a:extLst>
              <a:ext uri="{FF2B5EF4-FFF2-40B4-BE49-F238E27FC236}">
                <a16:creationId xmlns:a16="http://schemas.microsoft.com/office/drawing/2014/main" id="{5872489F-6AC3-47F1-9DAF-6B627073D30C}"/>
              </a:ext>
            </a:extLst>
          </p:cNvPr>
          <p:cNvSpPr txBox="1"/>
          <p:nvPr/>
        </p:nvSpPr>
        <p:spPr>
          <a:xfrm>
            <a:off x="4712586" y="3311680"/>
            <a:ext cx="1414961" cy="400110"/>
          </a:xfrm>
          <a:prstGeom prst="rect">
            <a:avLst/>
          </a:prstGeom>
          <a:noFill/>
        </p:spPr>
        <p:txBody>
          <a:bodyPr wrap="square">
            <a:spAutoFit/>
          </a:bodyPr>
          <a:lstStyle/>
          <a:p>
            <a:r>
              <a:rPr lang="en-US" sz="2000" b="1" dirty="0">
                <a:latin typeface="Gill Sans Nova" panose="020B0602020104020203" pitchFamily="34" charset="0"/>
                <a:ea typeface="Cambria" panose="02040503050406030204" pitchFamily="18" charset="0"/>
              </a:rPr>
              <a:t>Diet</a:t>
            </a:r>
          </a:p>
        </p:txBody>
      </p:sp>
      <p:sp>
        <p:nvSpPr>
          <p:cNvPr id="17" name="Content Placeholder 2">
            <a:extLst>
              <a:ext uri="{FF2B5EF4-FFF2-40B4-BE49-F238E27FC236}">
                <a16:creationId xmlns:a16="http://schemas.microsoft.com/office/drawing/2014/main" id="{6098F018-2C48-451A-9C4A-A4E6F49AA422}"/>
              </a:ext>
            </a:extLst>
          </p:cNvPr>
          <p:cNvSpPr txBox="1">
            <a:spLocks/>
          </p:cNvSpPr>
          <p:nvPr/>
        </p:nvSpPr>
        <p:spPr>
          <a:xfrm>
            <a:off x="6297241" y="583219"/>
            <a:ext cx="5894759"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lvl="1" indent="0">
              <a:buNone/>
              <a:tabLst>
                <a:tab pos="6342063" algn="l"/>
                <a:tab pos="11887200" algn="r"/>
              </a:tabLst>
            </a:pPr>
            <a:r>
              <a:rPr lang="en-US" b="1" dirty="0">
                <a:solidFill>
                  <a:schemeClr val="bg1"/>
                </a:solidFill>
                <a:latin typeface="Gill Sans Nova" panose="020B0602020104020203" pitchFamily="34" charset="0"/>
              </a:rPr>
              <a:t>Consequences</a:t>
            </a:r>
          </a:p>
        </p:txBody>
      </p:sp>
      <p:sp>
        <p:nvSpPr>
          <p:cNvPr id="18" name="TextBox 17">
            <a:extLst>
              <a:ext uri="{FF2B5EF4-FFF2-40B4-BE49-F238E27FC236}">
                <a16:creationId xmlns:a16="http://schemas.microsoft.com/office/drawing/2014/main" id="{C0D3426F-17A2-4E69-A63C-6B6006E62A80}"/>
              </a:ext>
            </a:extLst>
          </p:cNvPr>
          <p:cNvSpPr txBox="1"/>
          <p:nvPr/>
        </p:nvSpPr>
        <p:spPr>
          <a:xfrm>
            <a:off x="6341324" y="2327265"/>
            <a:ext cx="5774983" cy="1015663"/>
          </a:xfrm>
          <a:prstGeom prst="rect">
            <a:avLst/>
          </a:prstGeom>
          <a:noFill/>
        </p:spPr>
        <p:txBody>
          <a:bodyPr wrap="square">
            <a:spAutoFit/>
          </a:bodyPr>
          <a:lstStyle/>
          <a:p>
            <a:pPr>
              <a:tabLst>
                <a:tab pos="4397375" algn="l"/>
              </a:tabLst>
            </a:pPr>
            <a:r>
              <a:rPr lang="en-US" sz="2000" b="1" dirty="0">
                <a:latin typeface="Gill Sans MT" panose="020B0502020104020203" pitchFamily="34" charset="0"/>
              </a:rPr>
              <a:t>Generalization</a:t>
            </a:r>
          </a:p>
          <a:p>
            <a:pPr lvl="0"/>
            <a:r>
              <a:rPr lang="en-US" sz="2000" i="1" dirty="0">
                <a:solidFill>
                  <a:prstClr val="black"/>
                </a:solidFill>
                <a:latin typeface="Gill Sans MT" panose="020B0502020104020203" pitchFamily="34" charset="0"/>
              </a:rPr>
              <a:t>Expect all </a:t>
            </a:r>
            <a:r>
              <a:rPr lang="en-US" sz="2000" i="1" dirty="0" err="1">
                <a:solidFill>
                  <a:prstClr val="black"/>
                </a:solidFill>
                <a:latin typeface="Gill Sans MT" panose="020B0502020104020203" pitchFamily="34" charset="0"/>
              </a:rPr>
              <a:t>Zarpies</a:t>
            </a:r>
            <a:r>
              <a:rPr lang="en-US" sz="2000" i="1" dirty="0">
                <a:solidFill>
                  <a:prstClr val="black"/>
                </a:solidFill>
                <a:latin typeface="Gill Sans MT" panose="020B0502020104020203" pitchFamily="34" charset="0"/>
              </a:rPr>
              <a:t> to share the same diet?</a:t>
            </a:r>
          </a:p>
          <a:p>
            <a:r>
              <a:rPr lang="en-US" sz="2000" dirty="0">
                <a:latin typeface="Gill Sans MT" panose="020B0502020104020203" pitchFamily="34" charset="0"/>
              </a:rPr>
              <a:t>biological &gt; cultural &gt; structural</a:t>
            </a:r>
          </a:p>
        </p:txBody>
      </p:sp>
      <p:sp>
        <p:nvSpPr>
          <p:cNvPr id="19" name="TextBox 18">
            <a:extLst>
              <a:ext uri="{FF2B5EF4-FFF2-40B4-BE49-F238E27FC236}">
                <a16:creationId xmlns:a16="http://schemas.microsoft.com/office/drawing/2014/main" id="{CD4327BC-E2AE-49F7-9C69-9AE7A3250C23}"/>
              </a:ext>
            </a:extLst>
          </p:cNvPr>
          <p:cNvSpPr txBox="1"/>
          <p:nvPr/>
        </p:nvSpPr>
        <p:spPr>
          <a:xfrm>
            <a:off x="6341324" y="1274405"/>
            <a:ext cx="5997906" cy="1015663"/>
          </a:xfrm>
          <a:prstGeom prst="rect">
            <a:avLst/>
          </a:prstGeom>
          <a:noFill/>
        </p:spPr>
        <p:txBody>
          <a:bodyPr wrap="square">
            <a:spAutoFit/>
          </a:bodyPr>
          <a:lstStyle/>
          <a:p>
            <a:r>
              <a:rPr lang="en-US" sz="2000" b="1" dirty="0">
                <a:latin typeface="Gill Sans MT" panose="020B0502020104020203" pitchFamily="34" charset="0"/>
              </a:rPr>
              <a:t>Possibility of change</a:t>
            </a:r>
          </a:p>
          <a:p>
            <a:r>
              <a:rPr lang="en-US" sz="2000" i="1" dirty="0">
                <a:latin typeface="Gill Sans MT" panose="020B0502020104020203" pitchFamily="34" charset="0"/>
              </a:rPr>
              <a:t>Possible for </a:t>
            </a:r>
            <a:r>
              <a:rPr lang="en-US" sz="2000" i="1" dirty="0" err="1">
                <a:latin typeface="Gill Sans MT" panose="020B0502020104020203" pitchFamily="34" charset="0"/>
              </a:rPr>
              <a:t>Zarpies</a:t>
            </a:r>
            <a:r>
              <a:rPr lang="en-US" sz="2000" i="1" dirty="0">
                <a:latin typeface="Gill Sans MT" panose="020B0502020104020203" pitchFamily="34" charset="0"/>
              </a:rPr>
              <a:t> to have a different diet?</a:t>
            </a:r>
          </a:p>
          <a:p>
            <a:r>
              <a:rPr lang="en-US" sz="2000" dirty="0">
                <a:latin typeface="Gill Sans MT" panose="020B0502020104020203" pitchFamily="34" charset="0"/>
              </a:rPr>
              <a:t>biological ~ cultural &lt; structural</a:t>
            </a:r>
          </a:p>
        </p:txBody>
      </p:sp>
      <p:sp>
        <p:nvSpPr>
          <p:cNvPr id="28" name="TextBox 27">
            <a:extLst>
              <a:ext uri="{FF2B5EF4-FFF2-40B4-BE49-F238E27FC236}">
                <a16:creationId xmlns:a16="http://schemas.microsoft.com/office/drawing/2014/main" id="{DDCCF7A0-49FC-4DED-AECD-F7C4D9A47339}"/>
              </a:ext>
            </a:extLst>
          </p:cNvPr>
          <p:cNvSpPr txBox="1"/>
          <p:nvPr/>
        </p:nvSpPr>
        <p:spPr>
          <a:xfrm>
            <a:off x="6341324" y="3549269"/>
            <a:ext cx="6169230" cy="1292662"/>
          </a:xfrm>
          <a:prstGeom prst="rect">
            <a:avLst/>
          </a:prstGeom>
          <a:noFill/>
        </p:spPr>
        <p:txBody>
          <a:bodyPr wrap="square">
            <a:spAutoFit/>
          </a:bodyPr>
          <a:lstStyle/>
          <a:p>
            <a:pPr>
              <a:tabLst>
                <a:tab pos="4397375" algn="l"/>
              </a:tabLst>
            </a:pPr>
            <a:r>
              <a:rPr lang="en-US" sz="2000" b="1" dirty="0">
                <a:latin typeface="Gill Sans MT" panose="020B0502020104020203" pitchFamily="34" charset="0"/>
              </a:rPr>
              <a:t>Normativity</a:t>
            </a:r>
          </a:p>
          <a:p>
            <a:pPr lvl="0"/>
            <a:r>
              <a:rPr lang="en-US" sz="2000" i="1" dirty="0">
                <a:solidFill>
                  <a:prstClr val="black"/>
                </a:solidFill>
                <a:latin typeface="Gill Sans MT" panose="020B0502020104020203" pitchFamily="34" charset="0"/>
              </a:rPr>
              <a:t>Disapprove if a </a:t>
            </a:r>
            <a:r>
              <a:rPr lang="en-US" sz="2000" i="1" dirty="0" err="1">
                <a:solidFill>
                  <a:prstClr val="black"/>
                </a:solidFill>
                <a:latin typeface="Gill Sans MT" panose="020B0502020104020203" pitchFamily="34" charset="0"/>
              </a:rPr>
              <a:t>Zarpie</a:t>
            </a:r>
            <a:r>
              <a:rPr lang="en-US" sz="2000" i="1" dirty="0">
                <a:solidFill>
                  <a:prstClr val="black"/>
                </a:solidFill>
                <a:latin typeface="Gill Sans MT" panose="020B0502020104020203" pitchFamily="34" charset="0"/>
              </a:rPr>
              <a:t> had a different diet?</a:t>
            </a:r>
          </a:p>
          <a:p>
            <a:r>
              <a:rPr lang="en-US" sz="2000" dirty="0">
                <a:latin typeface="Gill Sans MT" panose="020B0502020104020203" pitchFamily="34" charset="0"/>
              </a:rPr>
              <a:t>biological &gt; cultural &gt; structural</a:t>
            </a:r>
            <a:endParaRPr lang="en-US" sz="2000" i="1" dirty="0">
              <a:solidFill>
                <a:prstClr val="black"/>
              </a:solidFill>
              <a:latin typeface="Gill Sans MT" panose="020B0502020104020203" pitchFamily="34" charset="0"/>
            </a:endParaRPr>
          </a:p>
          <a:p>
            <a:pPr>
              <a:tabLst>
                <a:tab pos="4397375" algn="l"/>
              </a:tabLst>
            </a:pPr>
            <a:endParaRPr lang="en-US" sz="1800" b="1" dirty="0">
              <a:solidFill>
                <a:schemeClr val="bg1">
                  <a:lumMod val="65000"/>
                </a:schemeClr>
              </a:solidFill>
              <a:latin typeface="Gill Sans MT" panose="020B0502020104020203" pitchFamily="34" charset="0"/>
            </a:endParaRPr>
          </a:p>
        </p:txBody>
      </p:sp>
      <p:sp>
        <p:nvSpPr>
          <p:cNvPr id="29" name="TextBox 28">
            <a:extLst>
              <a:ext uri="{FF2B5EF4-FFF2-40B4-BE49-F238E27FC236}">
                <a16:creationId xmlns:a16="http://schemas.microsoft.com/office/drawing/2014/main" id="{E0AC8402-60F7-4AF8-956F-C56B69189FF1}"/>
              </a:ext>
            </a:extLst>
          </p:cNvPr>
          <p:cNvSpPr txBox="1"/>
          <p:nvPr/>
        </p:nvSpPr>
        <p:spPr>
          <a:xfrm>
            <a:off x="6341324" y="4792205"/>
            <a:ext cx="5850676" cy="1908215"/>
          </a:xfrm>
          <a:prstGeom prst="rect">
            <a:avLst/>
          </a:prstGeom>
          <a:noFill/>
        </p:spPr>
        <p:txBody>
          <a:bodyPr wrap="square">
            <a:spAutoFit/>
          </a:bodyPr>
          <a:lstStyle/>
          <a:p>
            <a:pPr>
              <a:tabLst>
                <a:tab pos="4397375" algn="l"/>
              </a:tabLst>
            </a:pPr>
            <a:r>
              <a:rPr lang="en-US" sz="2000" b="1" dirty="0">
                <a:latin typeface="Gill Sans MT" panose="020B0502020104020203" pitchFamily="34" charset="0"/>
              </a:rPr>
              <a:t>Target of intervention</a:t>
            </a:r>
          </a:p>
          <a:p>
            <a:pPr>
              <a:tabLst>
                <a:tab pos="4397375" algn="l"/>
              </a:tabLst>
            </a:pPr>
            <a:r>
              <a:rPr lang="en-US" sz="2000" i="1" dirty="0">
                <a:solidFill>
                  <a:prstClr val="black"/>
                </a:solidFill>
                <a:latin typeface="Gill Sans MT" panose="020B0502020104020203" pitchFamily="34" charset="0"/>
              </a:rPr>
              <a:t>To change their diet, what would you intervene 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Gill Sans MT" panose="020B0502020104020203" pitchFamily="34" charset="0"/>
              </a:rPr>
              <a:t>Biological: 	</a:t>
            </a:r>
            <a:r>
              <a:rPr lang="en-US" sz="2000" dirty="0" err="1">
                <a:solidFill>
                  <a:prstClr val="black"/>
                </a:solidFill>
                <a:latin typeface="Gill Sans MT" panose="020B0502020104020203" pitchFamily="34" charset="0"/>
              </a:rPr>
              <a:t>Zarpies</a:t>
            </a:r>
            <a:r>
              <a:rPr lang="en-US" sz="2000" dirty="0">
                <a:solidFill>
                  <a:prstClr val="black"/>
                </a:solidFill>
                <a:latin typeface="Gill Sans MT" panose="020B0502020104020203" pitchFamily="34" charset="0"/>
              </a:rPr>
              <a:t>’ biology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Gill Sans MT" panose="020B0502020104020203" pitchFamily="34" charset="0"/>
              </a:rPr>
              <a:t>Cultural: 	</a:t>
            </a:r>
            <a:r>
              <a:rPr lang="en-US" sz="2000" dirty="0" err="1">
                <a:solidFill>
                  <a:prstClr val="black"/>
                </a:solidFill>
                <a:latin typeface="Gill Sans MT" panose="020B0502020104020203" pitchFamily="34" charset="0"/>
              </a:rPr>
              <a:t>Zarpies</a:t>
            </a:r>
            <a:r>
              <a:rPr lang="en-US" sz="2000" dirty="0">
                <a:solidFill>
                  <a:prstClr val="black"/>
                </a:solidFill>
                <a:latin typeface="Gill Sans MT" panose="020B0502020104020203" pitchFamily="34" charset="0"/>
              </a:rPr>
              <a:t>’ culture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solidFill>
                  <a:prstClr val="black"/>
                </a:solidFill>
                <a:latin typeface="Gill Sans MT" panose="020B0502020104020203" pitchFamily="34" charset="0"/>
              </a:rPr>
              <a:t>Structural: 	berry availability</a:t>
            </a:r>
            <a:endParaRPr kumimoji="0" lang="en-US" sz="2000" b="0" u="none" strike="noStrike" kern="1200" cap="none" spc="0" normalizeH="0" baseline="0" noProof="0" dirty="0">
              <a:ln>
                <a:noFill/>
              </a:ln>
              <a:solidFill>
                <a:prstClr val="black"/>
              </a:solidFill>
              <a:effectLst/>
              <a:uLnTx/>
              <a:uFillTx/>
              <a:latin typeface="Gill Sans MT" panose="020B0502020104020203" pitchFamily="34" charset="0"/>
              <a:ea typeface="+mn-ea"/>
              <a:cs typeface="+mn-cs"/>
            </a:endParaRPr>
          </a:p>
          <a:p>
            <a:pPr>
              <a:tabLst>
                <a:tab pos="4397375" algn="l"/>
              </a:tabLst>
            </a:pPr>
            <a:endParaRPr lang="en-US" dirty="0">
              <a:solidFill>
                <a:schemeClr val="bg1">
                  <a:lumMod val="65000"/>
                </a:schemeClr>
              </a:solidFill>
            </a:endParaRPr>
          </a:p>
        </p:txBody>
      </p:sp>
      <p:sp>
        <p:nvSpPr>
          <p:cNvPr id="30" name="Rectangle 29">
            <a:extLst>
              <a:ext uri="{FF2B5EF4-FFF2-40B4-BE49-F238E27FC236}">
                <a16:creationId xmlns:a16="http://schemas.microsoft.com/office/drawing/2014/main" id="{8A21081F-6C3B-4BDD-BBFB-52F3F6212C5C}"/>
              </a:ext>
            </a:extLst>
          </p:cNvPr>
          <p:cNvSpPr/>
          <p:nvPr/>
        </p:nvSpPr>
        <p:spPr>
          <a:xfrm>
            <a:off x="152582" y="3668094"/>
            <a:ext cx="4591146" cy="69972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Because of the way their bodies work, other berries make them sick, so …</a:t>
            </a:r>
          </a:p>
        </p:txBody>
      </p:sp>
      <p:sp>
        <p:nvSpPr>
          <p:cNvPr id="31" name="Rectangle 30">
            <a:extLst>
              <a:ext uri="{FF2B5EF4-FFF2-40B4-BE49-F238E27FC236}">
                <a16:creationId xmlns:a16="http://schemas.microsoft.com/office/drawing/2014/main" id="{7B611956-4EA9-4E71-A33D-1C6FBC53E8C3}"/>
              </a:ext>
            </a:extLst>
          </p:cNvPr>
          <p:cNvSpPr/>
          <p:nvPr/>
        </p:nvSpPr>
        <p:spPr>
          <a:xfrm>
            <a:off x="4743728" y="3668094"/>
            <a:ext cx="1461130" cy="3064560"/>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Zarpies</a:t>
            </a:r>
            <a:br>
              <a:rPr lang="en-US" sz="2000" dirty="0">
                <a:solidFill>
                  <a:prstClr val="black"/>
                </a:solidFill>
                <a:latin typeface="Cambria" panose="02040503050406030204" pitchFamily="18" charset="0"/>
                <a:ea typeface="Cambria" panose="02040503050406030204" pitchFamily="18" charset="0"/>
              </a:rPr>
            </a:br>
            <a:r>
              <a:rPr kumimoji="0" lang="en-US" sz="200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eat </a:t>
            </a:r>
            <a:r>
              <a:rPr kumimoji="0" lang="en-US" sz="200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starberries</a:t>
            </a:r>
            <a:r>
              <a:rPr kumimoji="0" lang="en-US" sz="200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a:t>
            </a:r>
          </a:p>
        </p:txBody>
      </p:sp>
      <p:pic>
        <p:nvPicPr>
          <p:cNvPr id="24" name="Picture 23" descr="Icon&#10;&#10;Description automatically generated">
            <a:extLst>
              <a:ext uri="{FF2B5EF4-FFF2-40B4-BE49-F238E27FC236}">
                <a16:creationId xmlns:a16="http://schemas.microsoft.com/office/drawing/2014/main" id="{2CF7A32D-241A-4BC6-89C1-8F1E0EA173DD}"/>
              </a:ext>
            </a:extLst>
          </p:cNvPr>
          <p:cNvPicPr>
            <a:picLocks noChangeAspect="1"/>
          </p:cNvPicPr>
          <p:nvPr/>
        </p:nvPicPr>
        <p:blipFill>
          <a:blip r:embed="rId6"/>
          <a:stretch>
            <a:fillRect/>
          </a:stretch>
        </p:blipFill>
        <p:spPr>
          <a:xfrm>
            <a:off x="11184826" y="6383505"/>
            <a:ext cx="854591" cy="321516"/>
          </a:xfrm>
          <a:prstGeom prst="rect">
            <a:avLst/>
          </a:prstGeom>
        </p:spPr>
      </p:pic>
    </p:spTree>
    <p:extLst>
      <p:ext uri="{BB962C8B-B14F-4D97-AF65-F5344CB8AC3E}">
        <p14:creationId xmlns:p14="http://schemas.microsoft.com/office/powerpoint/2010/main" val="23621885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80697"/>
            <a:ext cx="6150488"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119063" lvl="1" indent="0">
              <a:buNone/>
              <a:tabLst>
                <a:tab pos="6342063" algn="l"/>
                <a:tab pos="11887200" algn="r"/>
              </a:tabLst>
            </a:pPr>
            <a:r>
              <a:rPr lang="en-US" b="1" dirty="0">
                <a:solidFill>
                  <a:schemeClr val="bg1"/>
                </a:solidFill>
                <a:latin typeface="Gill Sans Nova" panose="020B0602020104020203" pitchFamily="34" charset="0"/>
              </a:rPr>
              <a:t>Construals</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47" name="Rectangle 46">
            <a:extLst>
              <a:ext uri="{FF2B5EF4-FFF2-40B4-BE49-F238E27FC236}">
                <a16:creationId xmlns:a16="http://schemas.microsoft.com/office/drawing/2014/main" id="{67BF5DDE-C383-4B0F-896E-E58C529A8EE8}"/>
              </a:ext>
            </a:extLst>
          </p:cNvPr>
          <p:cNvSpPr/>
          <p:nvPr/>
        </p:nvSpPr>
        <p:spPr>
          <a:xfrm>
            <a:off x="152582" y="2324344"/>
            <a:ext cx="5997906" cy="9694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Zarpies</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live on this side of the planet… </a:t>
            </a:r>
            <a:r>
              <a:rPr kumimoji="0" lang="en-US" sz="20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Vawns</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live….</a:t>
            </a:r>
            <a:endParaRPr kumimoji="0" lang="en-US" sz="2000" b="0" i="0" u="none" strike="noStrike" kern="1200" cap="none" spc="0" normalizeH="0" baseline="0" noProof="0" dirty="0">
              <a:ln>
                <a:noFill/>
              </a:ln>
              <a:solidFill>
                <a:prstClr val="black"/>
              </a:solidFill>
              <a:effectLst/>
              <a:uLnTx/>
              <a:uFillTx/>
              <a:latin typeface="Gill Sans Nova" panose="020B0602020104020203" pitchFamily="34" charset="0"/>
              <a:ea typeface="Cambria" panose="020405030504060302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Zarpies</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eat </a:t>
            </a:r>
            <a:r>
              <a:rPr kumimoji="0" lang="en-US" sz="20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starberries</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a:t>
            </a:r>
            <a:r>
              <a:rPr kumimoji="0" lang="en-US" sz="20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Vawns</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eat </a:t>
            </a:r>
            <a:r>
              <a:rPr kumimoji="0" lang="en-US" sz="20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roundberries</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a:t>
            </a:r>
          </a:p>
        </p:txBody>
      </p:sp>
      <p:sp>
        <p:nvSpPr>
          <p:cNvPr id="50" name="TextBox 49">
            <a:extLst>
              <a:ext uri="{FF2B5EF4-FFF2-40B4-BE49-F238E27FC236}">
                <a16:creationId xmlns:a16="http://schemas.microsoft.com/office/drawing/2014/main" id="{27A3BD49-E6F2-4CD5-9DC4-7EAC07C3480B}"/>
              </a:ext>
            </a:extLst>
          </p:cNvPr>
          <p:cNvSpPr txBox="1"/>
          <p:nvPr/>
        </p:nvSpPr>
        <p:spPr>
          <a:xfrm>
            <a:off x="6341324" y="2327265"/>
            <a:ext cx="5774983" cy="1231106"/>
          </a:xfrm>
          <a:prstGeom prst="rect">
            <a:avLst/>
          </a:prstGeom>
          <a:noFill/>
        </p:spPr>
        <p:txBody>
          <a:bodyPr wrap="square">
            <a:spAutoFit/>
          </a:bodyPr>
          <a:lstStyle/>
          <a:p>
            <a:pPr>
              <a:tabLst>
                <a:tab pos="4397375" algn="l"/>
              </a:tabLst>
            </a:pPr>
            <a:r>
              <a:rPr lang="en-US" sz="2000" b="1" dirty="0">
                <a:latin typeface="Gill Sans MT" panose="020B0502020104020203" pitchFamily="34" charset="0"/>
              </a:rPr>
              <a:t>Generalization </a:t>
            </a:r>
            <a:r>
              <a:rPr lang="en-US" dirty="0">
                <a:solidFill>
                  <a:schemeClr val="bg1">
                    <a:lumMod val="65000"/>
                  </a:schemeClr>
                </a:solidFill>
                <a:latin typeface="Gill Sans MT" panose="020B0502020104020203" pitchFamily="34" charset="0"/>
              </a:rPr>
              <a:t>(switched context from essentialism)</a:t>
            </a:r>
            <a:endParaRPr lang="en-US" sz="1600" b="1" dirty="0">
              <a:solidFill>
                <a:schemeClr val="bg1">
                  <a:lumMod val="65000"/>
                </a:schemeClr>
              </a:solidFill>
              <a:latin typeface="Gill Sans MT" panose="020B0502020104020203" pitchFamily="34" charset="0"/>
            </a:endParaRPr>
          </a:p>
          <a:p>
            <a:pPr>
              <a:tabLst>
                <a:tab pos="4397375" algn="l"/>
              </a:tabLst>
            </a:pPr>
            <a:r>
              <a:rPr lang="en-US" sz="1800" dirty="0">
                <a:latin typeface="Cambria" panose="02040503050406030204" pitchFamily="18" charset="0"/>
                <a:ea typeface="Cambria" panose="02040503050406030204" pitchFamily="18" charset="0"/>
              </a:rPr>
              <a:t>Look, here's another </a:t>
            </a:r>
            <a:r>
              <a:rPr lang="en-US" sz="1800" dirty="0" err="1">
                <a:latin typeface="Cambria" panose="02040503050406030204" pitchFamily="18" charset="0"/>
                <a:ea typeface="Cambria" panose="02040503050406030204" pitchFamily="18" charset="0"/>
              </a:rPr>
              <a:t>Zarpie</a:t>
            </a:r>
            <a:r>
              <a:rPr lang="en-US" dirty="0">
                <a:latin typeface="Cambria" panose="02040503050406030204" pitchFamily="18" charset="0"/>
                <a:ea typeface="Cambria" panose="02040503050406030204" pitchFamily="18" charset="0"/>
              </a:rPr>
              <a:t>… </a:t>
            </a:r>
            <a:r>
              <a:rPr lang="en-US" sz="1800" dirty="0">
                <a:latin typeface="Cambria" panose="02040503050406030204" pitchFamily="18" charset="0"/>
                <a:ea typeface="Cambria" panose="02040503050406030204" pitchFamily="18" charset="0"/>
              </a:rPr>
              <a:t>lives on the other side of the planet. Which berries do you think this </a:t>
            </a:r>
            <a:r>
              <a:rPr lang="en-US" sz="1800" dirty="0" err="1">
                <a:latin typeface="Cambria" panose="02040503050406030204" pitchFamily="18" charset="0"/>
                <a:ea typeface="Cambria" panose="02040503050406030204" pitchFamily="18" charset="0"/>
              </a:rPr>
              <a:t>Zarpie</a:t>
            </a:r>
            <a:r>
              <a:rPr lang="en-US" sz="1800" dirty="0">
                <a:latin typeface="Cambria" panose="02040503050406030204" pitchFamily="18" charset="0"/>
                <a:ea typeface="Cambria" panose="02040503050406030204" pitchFamily="18" charset="0"/>
              </a:rPr>
              <a:t> eats? </a:t>
            </a:r>
            <a:r>
              <a:rPr lang="en-US" sz="1800" dirty="0">
                <a:solidFill>
                  <a:schemeClr val="bg1">
                    <a:lumMod val="65000"/>
                  </a:schemeClr>
                </a:solidFill>
                <a:latin typeface="Cambria" panose="02040503050406030204" pitchFamily="18" charset="0"/>
                <a:ea typeface="Cambria" panose="02040503050406030204" pitchFamily="18" charset="0"/>
              </a:rPr>
              <a:t>(</a:t>
            </a:r>
            <a:r>
              <a:rPr lang="en-US" sz="1800" dirty="0" err="1">
                <a:solidFill>
                  <a:schemeClr val="bg1">
                    <a:lumMod val="65000"/>
                  </a:schemeClr>
                </a:solidFill>
                <a:latin typeface="Cambria" panose="02040503050406030204" pitchFamily="18" charset="0"/>
                <a:ea typeface="Cambria" panose="02040503050406030204" pitchFamily="18" charset="0"/>
              </a:rPr>
              <a:t>starberries</a:t>
            </a:r>
            <a:r>
              <a:rPr lang="en-US" dirty="0">
                <a:solidFill>
                  <a:schemeClr val="bg1">
                    <a:lumMod val="65000"/>
                  </a:schemeClr>
                </a:solidFill>
                <a:latin typeface="Cambria" panose="02040503050406030204" pitchFamily="18" charset="0"/>
                <a:ea typeface="Cambria" panose="02040503050406030204" pitchFamily="18" charset="0"/>
              </a:rPr>
              <a:t>/</a:t>
            </a:r>
            <a:r>
              <a:rPr lang="en-US" dirty="0" err="1">
                <a:solidFill>
                  <a:schemeClr val="bg1">
                    <a:lumMod val="65000"/>
                  </a:schemeClr>
                </a:solidFill>
                <a:latin typeface="Cambria" panose="02040503050406030204" pitchFamily="18" charset="0"/>
                <a:ea typeface="Cambria" panose="02040503050406030204" pitchFamily="18" charset="0"/>
              </a:rPr>
              <a:t>roundberries</a:t>
            </a:r>
            <a:r>
              <a:rPr lang="en-US" dirty="0">
                <a:solidFill>
                  <a:schemeClr val="bg1">
                    <a:lumMod val="65000"/>
                  </a:schemeClr>
                </a:solidFill>
                <a:latin typeface="Cambria" panose="02040503050406030204" pitchFamily="18" charset="0"/>
                <a:ea typeface="Cambria" panose="02040503050406030204" pitchFamily="18" charset="0"/>
              </a:rPr>
              <a:t> x for sure/maybe)</a:t>
            </a:r>
          </a:p>
        </p:txBody>
      </p:sp>
      <p:sp>
        <p:nvSpPr>
          <p:cNvPr id="51" name="TextBox 50">
            <a:extLst>
              <a:ext uri="{FF2B5EF4-FFF2-40B4-BE49-F238E27FC236}">
                <a16:creationId xmlns:a16="http://schemas.microsoft.com/office/drawing/2014/main" id="{312EEA12-5FD7-4481-91C2-1672AACEE482}"/>
              </a:ext>
            </a:extLst>
          </p:cNvPr>
          <p:cNvSpPr txBox="1"/>
          <p:nvPr/>
        </p:nvSpPr>
        <p:spPr>
          <a:xfrm>
            <a:off x="6341324" y="1274405"/>
            <a:ext cx="5997906" cy="954107"/>
          </a:xfrm>
          <a:prstGeom prst="rect">
            <a:avLst/>
          </a:prstGeom>
          <a:noFill/>
        </p:spPr>
        <p:txBody>
          <a:bodyPr wrap="square">
            <a:spAutoFit/>
          </a:bodyPr>
          <a:lstStyle/>
          <a:p>
            <a:r>
              <a:rPr lang="en-US" sz="2000" b="1" dirty="0">
                <a:latin typeface="Gill Sans MT" panose="020B0502020104020203" pitchFamily="34" charset="0"/>
              </a:rPr>
              <a:t>Possibility of change </a:t>
            </a:r>
            <a:r>
              <a:rPr lang="en-US" dirty="0">
                <a:solidFill>
                  <a:schemeClr val="bg1">
                    <a:lumMod val="65000"/>
                  </a:schemeClr>
                </a:solidFill>
                <a:latin typeface="Gill Sans MT" panose="020B0502020104020203" pitchFamily="34" charset="0"/>
              </a:rPr>
              <a:t>(gender stereotyping)</a:t>
            </a:r>
            <a:endParaRPr lang="en-US" sz="2000" b="1" dirty="0">
              <a:solidFill>
                <a:schemeClr val="bg1">
                  <a:lumMod val="65000"/>
                </a:schemeClr>
              </a:solidFill>
              <a:latin typeface="Gill Sans MT" panose="020B0502020104020203" pitchFamily="34" charset="0"/>
            </a:endParaRPr>
          </a:p>
          <a:p>
            <a:pPr algn="l"/>
            <a:r>
              <a:rPr lang="en-US" sz="1800" b="0" i="0" dirty="0">
                <a:effectLst/>
                <a:latin typeface="Cambria" panose="02040503050406030204" pitchFamily="18" charset="0"/>
                <a:ea typeface="Cambria" panose="02040503050406030204" pitchFamily="18" charset="0"/>
              </a:rPr>
              <a:t>Which group usually eats </a:t>
            </a:r>
            <a:r>
              <a:rPr lang="en-US" sz="1800" b="0" i="0" dirty="0" err="1">
                <a:effectLst/>
                <a:latin typeface="Cambria" panose="02040503050406030204" pitchFamily="18" charset="0"/>
                <a:ea typeface="Cambria" panose="02040503050406030204" pitchFamily="18" charset="0"/>
              </a:rPr>
              <a:t>roundberries</a:t>
            </a:r>
            <a:r>
              <a:rPr lang="en-US" sz="1800" b="0" i="0" dirty="0">
                <a:effectLst/>
                <a:latin typeface="Cambria" panose="02040503050406030204" pitchFamily="18" charset="0"/>
                <a:ea typeface="Cambria" panose="02040503050406030204" pitchFamily="18" charset="0"/>
              </a:rPr>
              <a:t>? (</a:t>
            </a:r>
            <a:r>
              <a:rPr lang="en-US" sz="1800" b="0" i="0" dirty="0" err="1">
                <a:effectLst/>
                <a:latin typeface="Cambria" panose="02040503050406030204" pitchFamily="18" charset="0"/>
                <a:ea typeface="Cambria" panose="02040503050406030204" pitchFamily="18" charset="0"/>
              </a:rPr>
              <a:t>Vawns</a:t>
            </a:r>
            <a:r>
              <a:rPr lang="en-US" sz="1800" b="0" i="0" dirty="0">
                <a:effectLst/>
                <a:latin typeface="Cambria" panose="02040503050406030204" pitchFamily="18" charset="0"/>
                <a:ea typeface="Cambria" panose="02040503050406030204" pitchFamily="18" charset="0"/>
              </a:rPr>
              <a:t>)</a:t>
            </a:r>
          </a:p>
          <a:p>
            <a:pPr algn="l"/>
            <a:r>
              <a:rPr lang="en-US" dirty="0">
                <a:latin typeface="Cambria" panose="02040503050406030204" pitchFamily="18" charset="0"/>
                <a:ea typeface="Cambria" panose="02040503050406030204" pitchFamily="18" charset="0"/>
              </a:rPr>
              <a:t>Can </a:t>
            </a:r>
            <a:r>
              <a:rPr lang="en-US" dirty="0" err="1">
                <a:latin typeface="Cambria" panose="02040503050406030204" pitchFamily="18" charset="0"/>
                <a:ea typeface="Cambria" panose="02040503050406030204" pitchFamily="18" charset="0"/>
              </a:rPr>
              <a:t>Zarpies</a:t>
            </a:r>
            <a:r>
              <a:rPr lang="en-US" dirty="0">
                <a:latin typeface="Cambria" panose="02040503050406030204" pitchFamily="18" charset="0"/>
                <a:ea typeface="Cambria" panose="02040503050406030204" pitchFamily="18" charset="0"/>
              </a:rPr>
              <a:t> also eat </a:t>
            </a:r>
            <a:r>
              <a:rPr lang="en-US" dirty="0" err="1">
                <a:latin typeface="Cambria" panose="02040503050406030204" pitchFamily="18" charset="0"/>
                <a:ea typeface="Cambria" panose="02040503050406030204" pitchFamily="18" charset="0"/>
              </a:rPr>
              <a:t>roundberries</a:t>
            </a:r>
            <a:r>
              <a:rPr lang="en-US" dirty="0">
                <a:latin typeface="Cambria" panose="02040503050406030204" pitchFamily="18" charset="0"/>
                <a:ea typeface="Cambria" panose="02040503050406030204" pitchFamily="18" charset="0"/>
              </a:rPr>
              <a:t>? </a:t>
            </a:r>
            <a:r>
              <a:rPr lang="en-US" dirty="0">
                <a:solidFill>
                  <a:schemeClr val="bg1">
                    <a:lumMod val="65000"/>
                  </a:schemeClr>
                </a:solidFill>
                <a:latin typeface="Cambria" panose="02040503050406030204" pitchFamily="18" charset="0"/>
                <a:ea typeface="Cambria" panose="02040503050406030204" pitchFamily="18" charset="0"/>
              </a:rPr>
              <a:t>(y/n x for sure/maybe)</a:t>
            </a:r>
            <a:endParaRPr lang="en-US" sz="1800" b="0" i="0" dirty="0">
              <a:solidFill>
                <a:schemeClr val="bg1">
                  <a:lumMod val="65000"/>
                </a:schemeClr>
              </a:solidFill>
              <a:effectLst/>
              <a:latin typeface="Cambria" panose="02040503050406030204" pitchFamily="18" charset="0"/>
              <a:ea typeface="Cambria" panose="02040503050406030204" pitchFamily="18" charset="0"/>
            </a:endParaRPr>
          </a:p>
        </p:txBody>
      </p:sp>
      <p:sp>
        <p:nvSpPr>
          <p:cNvPr id="52" name="Content Placeholder 2">
            <a:extLst>
              <a:ext uri="{FF2B5EF4-FFF2-40B4-BE49-F238E27FC236}">
                <a16:creationId xmlns:a16="http://schemas.microsoft.com/office/drawing/2014/main" id="{85E2B042-3825-408C-9F85-593A5C8DCC95}"/>
              </a:ext>
            </a:extLst>
          </p:cNvPr>
          <p:cNvSpPr txBox="1">
            <a:spLocks/>
          </p:cNvSpPr>
          <p:nvPr/>
        </p:nvSpPr>
        <p:spPr>
          <a:xfrm>
            <a:off x="6297241" y="583219"/>
            <a:ext cx="5894759"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lvl="1" indent="0">
              <a:buNone/>
              <a:tabLst>
                <a:tab pos="6342063" algn="l"/>
                <a:tab pos="11887200" algn="r"/>
              </a:tabLst>
            </a:pPr>
            <a:r>
              <a:rPr lang="en-US" b="1" dirty="0">
                <a:solidFill>
                  <a:schemeClr val="bg1"/>
                </a:solidFill>
                <a:latin typeface="Gill Sans Nova" panose="020B0602020104020203" pitchFamily="34" charset="0"/>
              </a:rPr>
              <a:t>Consequences</a:t>
            </a:r>
          </a:p>
        </p:txBody>
      </p:sp>
      <p:sp>
        <p:nvSpPr>
          <p:cNvPr id="54" name="TextBox 53">
            <a:extLst>
              <a:ext uri="{FF2B5EF4-FFF2-40B4-BE49-F238E27FC236}">
                <a16:creationId xmlns:a16="http://schemas.microsoft.com/office/drawing/2014/main" id="{14148FC5-2EED-41BD-AD54-7704FD5D9F44}"/>
              </a:ext>
            </a:extLst>
          </p:cNvPr>
          <p:cNvSpPr txBox="1"/>
          <p:nvPr/>
        </p:nvSpPr>
        <p:spPr>
          <a:xfrm>
            <a:off x="6341324" y="3657124"/>
            <a:ext cx="6169230" cy="1231106"/>
          </a:xfrm>
          <a:prstGeom prst="rect">
            <a:avLst/>
          </a:prstGeom>
          <a:noFill/>
        </p:spPr>
        <p:txBody>
          <a:bodyPr wrap="square">
            <a:spAutoFit/>
          </a:bodyPr>
          <a:lstStyle/>
          <a:p>
            <a:pPr>
              <a:tabLst>
                <a:tab pos="4397375" algn="l"/>
              </a:tabLst>
            </a:pPr>
            <a:r>
              <a:rPr lang="en-US" sz="2000" b="1" dirty="0">
                <a:latin typeface="Gill Sans MT" panose="020B0502020104020203" pitchFamily="34" charset="0"/>
              </a:rPr>
              <a:t>Normativity </a:t>
            </a:r>
            <a:r>
              <a:rPr lang="en-US" dirty="0">
                <a:solidFill>
                  <a:schemeClr val="bg1">
                    <a:lumMod val="65000"/>
                  </a:schemeClr>
                </a:solidFill>
                <a:latin typeface="Gill Sans MT" panose="020B0502020104020203" pitchFamily="34" charset="0"/>
              </a:rPr>
              <a:t>(Roberts et al., 2016)</a:t>
            </a:r>
            <a:endParaRPr lang="en-US" sz="1800" b="1" dirty="0">
              <a:solidFill>
                <a:schemeClr val="bg1">
                  <a:lumMod val="65000"/>
                </a:schemeClr>
              </a:solidFill>
              <a:latin typeface="Gill Sans MT" panose="020B0502020104020203" pitchFamily="34" charset="0"/>
            </a:endParaRPr>
          </a:p>
          <a:p>
            <a:pPr algn="l"/>
            <a:r>
              <a:rPr lang="en-US" sz="1800" b="0" i="0" dirty="0">
                <a:effectLst/>
                <a:latin typeface="Cambria" panose="02040503050406030204" pitchFamily="18" charset="0"/>
                <a:ea typeface="Cambria" panose="02040503050406030204" pitchFamily="18" charset="0"/>
              </a:rPr>
              <a:t>Look, here is a </a:t>
            </a:r>
            <a:r>
              <a:rPr lang="en-US" sz="1800" b="0" i="0" dirty="0" err="1">
                <a:effectLst/>
                <a:latin typeface="Cambria" panose="02040503050406030204" pitchFamily="18" charset="0"/>
                <a:ea typeface="Cambria" panose="02040503050406030204" pitchFamily="18" charset="0"/>
              </a:rPr>
              <a:t>Zarpie</a:t>
            </a:r>
            <a:r>
              <a:rPr lang="en-US" sz="1800" b="0" i="0" dirty="0">
                <a:effectLst/>
                <a:latin typeface="Cambria" panose="02040503050406030204" pitchFamily="18" charset="0"/>
                <a:ea typeface="Cambria" panose="02040503050406030204" pitchFamily="18" charset="0"/>
              </a:rPr>
              <a:t> who eats </a:t>
            </a:r>
            <a:r>
              <a:rPr lang="en-US" dirty="0" err="1">
                <a:latin typeface="Cambria" panose="02040503050406030204" pitchFamily="18" charset="0"/>
                <a:ea typeface="Cambria" panose="02040503050406030204" pitchFamily="18" charset="0"/>
              </a:rPr>
              <a:t>round</a:t>
            </a:r>
            <a:r>
              <a:rPr lang="en-US" sz="1800" b="0" i="0" dirty="0" err="1">
                <a:effectLst/>
                <a:latin typeface="Cambria" panose="02040503050406030204" pitchFamily="18" charset="0"/>
                <a:ea typeface="Cambria" panose="02040503050406030204" pitchFamily="18" charset="0"/>
              </a:rPr>
              <a:t>berries</a:t>
            </a:r>
            <a:r>
              <a:rPr lang="en-US" sz="1800" b="0" i="0" dirty="0">
                <a:effectLst/>
                <a:latin typeface="Cambria" panose="02040503050406030204" pitchFamily="18" charset="0"/>
                <a:ea typeface="Cambria" panose="02040503050406030204" pitchFamily="18" charset="0"/>
              </a:rPr>
              <a:t>!</a:t>
            </a:r>
          </a:p>
          <a:p>
            <a:pPr algn="l"/>
            <a:r>
              <a:rPr lang="en-US" sz="1800" b="0" i="0" dirty="0">
                <a:effectLst/>
                <a:latin typeface="Cambria" panose="02040503050406030204" pitchFamily="18" charset="0"/>
                <a:ea typeface="Cambria" panose="02040503050406030204" pitchFamily="18" charset="0"/>
              </a:rPr>
              <a:t>Is it okay or not okay for this </a:t>
            </a:r>
            <a:r>
              <a:rPr lang="en-US" sz="1800" b="0" i="0" dirty="0" err="1">
                <a:effectLst/>
                <a:latin typeface="Cambria" panose="02040503050406030204" pitchFamily="18" charset="0"/>
                <a:ea typeface="Cambria" panose="02040503050406030204" pitchFamily="18" charset="0"/>
              </a:rPr>
              <a:t>Zarpie</a:t>
            </a:r>
            <a:r>
              <a:rPr lang="en-US" sz="1800" b="0" i="0" dirty="0">
                <a:effectLst/>
                <a:latin typeface="Cambria" panose="02040503050406030204" pitchFamily="18" charset="0"/>
                <a:ea typeface="Cambria" panose="02040503050406030204" pitchFamily="18" charset="0"/>
              </a:rPr>
              <a:t> to eat </a:t>
            </a:r>
            <a:r>
              <a:rPr lang="en-US" dirty="0" err="1">
                <a:latin typeface="Cambria" panose="02040503050406030204" pitchFamily="18" charset="0"/>
                <a:ea typeface="Cambria" panose="02040503050406030204" pitchFamily="18" charset="0"/>
              </a:rPr>
              <a:t>round</a:t>
            </a:r>
            <a:r>
              <a:rPr lang="en-US" sz="1800" b="0" i="0" dirty="0" err="1">
                <a:effectLst/>
                <a:latin typeface="Cambria" panose="02040503050406030204" pitchFamily="18" charset="0"/>
                <a:ea typeface="Cambria" panose="02040503050406030204" pitchFamily="18" charset="0"/>
              </a:rPr>
              <a:t>berries</a:t>
            </a:r>
            <a:r>
              <a:rPr lang="en-US" sz="1800" b="0" i="0" dirty="0">
                <a:effectLst/>
                <a:latin typeface="Cambria" panose="02040503050406030204" pitchFamily="18" charset="0"/>
                <a:ea typeface="Cambria" panose="02040503050406030204" pitchFamily="18" charset="0"/>
              </a:rPr>
              <a:t>?</a:t>
            </a:r>
          </a:p>
          <a:p>
            <a:pPr algn="l"/>
            <a:r>
              <a:rPr lang="en-US" dirty="0">
                <a:solidFill>
                  <a:schemeClr val="bg1">
                    <a:lumMod val="65000"/>
                  </a:schemeClr>
                </a:solidFill>
                <a:latin typeface="Cambria" panose="02040503050406030204" pitchFamily="18" charset="0"/>
                <a:ea typeface="Cambria" panose="02040503050406030204" pitchFamily="18" charset="0"/>
              </a:rPr>
              <a:t>(okay/not okay, then a little/very: bad/good)</a:t>
            </a:r>
            <a:endParaRPr lang="en-US" sz="1800" b="1" dirty="0">
              <a:solidFill>
                <a:schemeClr val="bg1">
                  <a:lumMod val="65000"/>
                </a:schemeClr>
              </a:solidFill>
              <a:latin typeface="Gill Sans MT" panose="020B0502020104020203" pitchFamily="34" charset="0"/>
            </a:endParaRPr>
          </a:p>
        </p:txBody>
      </p:sp>
      <p:sp>
        <p:nvSpPr>
          <p:cNvPr id="56" name="TextBox 55">
            <a:extLst>
              <a:ext uri="{FF2B5EF4-FFF2-40B4-BE49-F238E27FC236}">
                <a16:creationId xmlns:a16="http://schemas.microsoft.com/office/drawing/2014/main" id="{F9FB14CD-AA9B-4EED-ABCB-6744D5AC478A}"/>
              </a:ext>
            </a:extLst>
          </p:cNvPr>
          <p:cNvSpPr txBox="1"/>
          <p:nvPr/>
        </p:nvSpPr>
        <p:spPr>
          <a:xfrm>
            <a:off x="6341324" y="4986983"/>
            <a:ext cx="5850676" cy="1785104"/>
          </a:xfrm>
          <a:prstGeom prst="rect">
            <a:avLst/>
          </a:prstGeom>
          <a:noFill/>
        </p:spPr>
        <p:txBody>
          <a:bodyPr wrap="square">
            <a:spAutoFit/>
          </a:bodyPr>
          <a:lstStyle/>
          <a:p>
            <a:pPr>
              <a:tabLst>
                <a:tab pos="4397375" algn="l"/>
              </a:tabLst>
            </a:pPr>
            <a:r>
              <a:rPr lang="en-US" sz="2000" b="1" dirty="0">
                <a:latin typeface="Gill Sans MT" panose="020B0502020104020203" pitchFamily="34" charset="0"/>
              </a:rPr>
              <a:t>Target of intervention</a:t>
            </a:r>
          </a:p>
          <a:p>
            <a:pPr algn="l"/>
            <a:r>
              <a:rPr lang="en-US" dirty="0" err="1">
                <a:latin typeface="Cambria" panose="02040503050406030204" pitchFamily="18" charset="0"/>
                <a:ea typeface="Cambria" panose="02040503050406030204" pitchFamily="18" charset="0"/>
              </a:rPr>
              <a:t>star</a:t>
            </a:r>
            <a:r>
              <a:rPr lang="en-US" sz="1800" b="0" i="0" dirty="0" err="1">
                <a:effectLst/>
                <a:latin typeface="Cambria" panose="02040503050406030204" pitchFamily="18" charset="0"/>
                <a:ea typeface="Cambria" panose="02040503050406030204" pitchFamily="18" charset="0"/>
              </a:rPr>
              <a:t>berry</a:t>
            </a:r>
            <a:r>
              <a:rPr lang="en-US" sz="1800" b="0" i="0" dirty="0">
                <a:effectLst/>
                <a:latin typeface="Cambria" panose="02040503050406030204" pitchFamily="18" charset="0"/>
                <a:ea typeface="Cambria" panose="02040503050406030204" pitchFamily="18" charset="0"/>
              </a:rPr>
              <a:t> harvest failed this year/ </a:t>
            </a:r>
            <a:r>
              <a:rPr lang="en-US" sz="1800" b="0" i="0" dirty="0">
                <a:solidFill>
                  <a:schemeClr val="accent1">
                    <a:lumMod val="75000"/>
                  </a:schemeClr>
                </a:solidFill>
                <a:effectLst/>
                <a:latin typeface="Cambria" panose="02040503050406030204" pitchFamily="18" charset="0"/>
                <a:ea typeface="Cambria" panose="02040503050406030204" pitchFamily="18" charset="0"/>
              </a:rPr>
              <a:t>storm destroyed </a:t>
            </a:r>
            <a:r>
              <a:rPr lang="en-US" sz="1800" b="0" i="0" dirty="0" err="1">
                <a:solidFill>
                  <a:schemeClr val="accent1">
                    <a:lumMod val="75000"/>
                  </a:schemeClr>
                </a:solidFill>
                <a:effectLst/>
                <a:latin typeface="Cambria" panose="02040503050406030204" pitchFamily="18" charset="0"/>
                <a:ea typeface="Cambria" panose="02040503050406030204" pitchFamily="18" charset="0"/>
              </a:rPr>
              <a:t>starberries</a:t>
            </a:r>
            <a:r>
              <a:rPr lang="en-US" dirty="0">
                <a:solidFill>
                  <a:schemeClr val="accent1">
                    <a:lumMod val="50000"/>
                  </a:schemeClr>
                </a:solidFill>
                <a:latin typeface="Cambria" panose="02040503050406030204" pitchFamily="18" charset="0"/>
                <a:ea typeface="Cambria" panose="02040503050406030204" pitchFamily="18" charset="0"/>
              </a:rPr>
              <a:t>. </a:t>
            </a:r>
            <a:r>
              <a:rPr lang="en-US" sz="1800" b="0" i="0" dirty="0">
                <a:effectLst/>
                <a:latin typeface="Cambria" panose="02040503050406030204" pitchFamily="18" charset="0"/>
                <a:ea typeface="Cambria" panose="02040503050406030204" pitchFamily="18" charset="0"/>
              </a:rPr>
              <a:t>The </a:t>
            </a:r>
            <a:r>
              <a:rPr lang="en-US" sz="1800" b="0" i="0" dirty="0" err="1">
                <a:effectLst/>
                <a:latin typeface="Cambria" panose="02040503050406030204" pitchFamily="18" charset="0"/>
                <a:ea typeface="Cambria" panose="02040503050406030204" pitchFamily="18" charset="0"/>
              </a:rPr>
              <a:t>Zarpies</a:t>
            </a:r>
            <a:r>
              <a:rPr lang="en-US" sz="1800" b="0" i="0" dirty="0">
                <a:effectLst/>
                <a:latin typeface="Cambria" panose="02040503050406030204" pitchFamily="18" charset="0"/>
                <a:ea typeface="Cambria" panose="02040503050406030204" pitchFamily="18" charset="0"/>
              </a:rPr>
              <a:t> need to eat </a:t>
            </a:r>
            <a:r>
              <a:rPr lang="en-US" dirty="0" err="1">
                <a:latin typeface="Cambria" panose="02040503050406030204" pitchFamily="18" charset="0"/>
                <a:ea typeface="Cambria" panose="02040503050406030204" pitchFamily="18" charset="0"/>
              </a:rPr>
              <a:t>round</a:t>
            </a:r>
            <a:r>
              <a:rPr lang="en-US" sz="1800" b="0" i="0" dirty="0" err="1">
                <a:effectLst/>
                <a:latin typeface="Cambria" panose="02040503050406030204" pitchFamily="18" charset="0"/>
                <a:ea typeface="Cambria" panose="02040503050406030204" pitchFamily="18" charset="0"/>
              </a:rPr>
              <a:t>berries</a:t>
            </a:r>
            <a:r>
              <a:rPr lang="en-US" sz="1800" b="0" i="0" dirty="0">
                <a:effectLst/>
                <a:latin typeface="Cambria" panose="02040503050406030204" pitchFamily="18" charset="0"/>
                <a:ea typeface="Cambria" panose="02040503050406030204" pitchFamily="18" charset="0"/>
              </a:rPr>
              <a:t>.</a:t>
            </a:r>
            <a:endParaRPr lang="en-US" sz="1800" dirty="0">
              <a:latin typeface="Cambria" panose="02040503050406030204" pitchFamily="18" charset="0"/>
              <a:ea typeface="Cambria" panose="02040503050406030204" pitchFamily="18" charset="0"/>
            </a:endParaRPr>
          </a:p>
          <a:p>
            <a:pPr algn="l"/>
            <a:r>
              <a:rPr lang="en-US" sz="1800" b="0" i="0" dirty="0">
                <a:effectLst/>
                <a:latin typeface="Cambria" panose="02040503050406030204" pitchFamily="18" charset="0"/>
                <a:ea typeface="Cambria" panose="02040503050406030204" pitchFamily="18" charset="0"/>
              </a:rPr>
              <a:t>If you could make anything happen, what would you do / </a:t>
            </a:r>
            <a:r>
              <a:rPr lang="en-US" sz="1800" b="0" i="0" dirty="0">
                <a:solidFill>
                  <a:schemeClr val="accent1">
                    <a:lumMod val="50000"/>
                  </a:schemeClr>
                </a:solidFill>
                <a:effectLst/>
                <a:latin typeface="Cambria" panose="02040503050406030204" pitchFamily="18" charset="0"/>
                <a:ea typeface="Cambria" panose="02040503050406030204" pitchFamily="18" charset="0"/>
              </a:rPr>
              <a:t>what would be best to do</a:t>
            </a:r>
            <a:r>
              <a:rPr lang="en-US" sz="1800" b="0" i="0" dirty="0">
                <a:effectLst/>
                <a:latin typeface="Cambria" panose="02040503050406030204" pitchFamily="18" charset="0"/>
                <a:ea typeface="Cambria" panose="02040503050406030204" pitchFamily="18" charset="0"/>
              </a:rPr>
              <a:t>, so that the </a:t>
            </a:r>
            <a:r>
              <a:rPr lang="en-US" sz="1800" b="0" i="0" dirty="0" err="1">
                <a:effectLst/>
                <a:latin typeface="Cambria" panose="02040503050406030204" pitchFamily="18" charset="0"/>
                <a:ea typeface="Cambria" panose="02040503050406030204" pitchFamily="18" charset="0"/>
              </a:rPr>
              <a:t>Zarpies</a:t>
            </a:r>
            <a:r>
              <a:rPr lang="en-US" sz="1800" b="0" i="0" dirty="0">
                <a:effectLst/>
                <a:latin typeface="Cambria" panose="02040503050406030204" pitchFamily="18" charset="0"/>
                <a:ea typeface="Cambria" panose="02040503050406030204" pitchFamily="18" charset="0"/>
              </a:rPr>
              <a:t> can eat </a:t>
            </a:r>
            <a:r>
              <a:rPr lang="en-US" dirty="0" err="1">
                <a:latin typeface="Cambria" panose="02040503050406030204" pitchFamily="18" charset="0"/>
                <a:ea typeface="Cambria" panose="02040503050406030204" pitchFamily="18" charset="0"/>
              </a:rPr>
              <a:t>round</a:t>
            </a:r>
            <a:r>
              <a:rPr lang="en-US" sz="1800" b="0" i="0" dirty="0" err="1">
                <a:effectLst/>
                <a:latin typeface="Cambria" panose="02040503050406030204" pitchFamily="18" charset="0"/>
                <a:ea typeface="Cambria" panose="02040503050406030204" pitchFamily="18" charset="0"/>
              </a:rPr>
              <a:t>berries</a:t>
            </a:r>
            <a:r>
              <a:rPr lang="en-US" sz="1800" b="0" i="0" dirty="0">
                <a:effectLst/>
                <a:latin typeface="Cambria" panose="02040503050406030204" pitchFamily="18" charset="0"/>
                <a:ea typeface="Cambria" panose="02040503050406030204" pitchFamily="18" charset="0"/>
              </a:rPr>
              <a:t>? </a:t>
            </a:r>
            <a:r>
              <a:rPr lang="en-US" sz="1800" b="0" i="0" dirty="0">
                <a:solidFill>
                  <a:schemeClr val="bg1">
                    <a:lumMod val="65000"/>
                  </a:schemeClr>
                </a:solidFill>
                <a:effectLst/>
                <a:latin typeface="Cambria" panose="02040503050406030204" pitchFamily="18" charset="0"/>
                <a:ea typeface="Cambria" panose="02040503050406030204" pitchFamily="18" charset="0"/>
              </a:rPr>
              <a:t>(open-ended, coded by target)</a:t>
            </a:r>
            <a:endParaRPr lang="en-US" dirty="0">
              <a:solidFill>
                <a:schemeClr val="bg1">
                  <a:lumMod val="65000"/>
                </a:schemeClr>
              </a:solidFill>
            </a:endParaRPr>
          </a:p>
        </p:txBody>
      </p:sp>
      <p:sp>
        <p:nvSpPr>
          <p:cNvPr id="20" name="Title 1">
            <a:extLst>
              <a:ext uri="{FF2B5EF4-FFF2-40B4-BE49-F238E27FC236}">
                <a16:creationId xmlns:a16="http://schemas.microsoft.com/office/drawing/2014/main" id="{69A6F490-6027-4689-9E90-B6BB545FFE6F}"/>
              </a:ext>
            </a:extLst>
          </p:cNvPr>
          <p:cNvSpPr txBox="1">
            <a:spLocks/>
          </p:cNvSpPr>
          <p:nvPr/>
        </p:nvSpPr>
        <p:spPr>
          <a:xfrm>
            <a:off x="152582" y="1313850"/>
            <a:ext cx="4751928" cy="785762"/>
          </a:xfrm>
          <a:prstGeom prst="rect">
            <a:avLst/>
          </a:prstGeom>
        </p:spPr>
        <p:txBody>
          <a:bodyPr vert="horz" lIns="91440" tIns="45720" rIns="91440" bIns="45720" rtlCol="0" anchor="t" anchorCtr="0">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000" dirty="0">
                <a:solidFill>
                  <a:schemeClr val="tx1"/>
                </a:solidFill>
                <a:latin typeface="Gill Sans Nova" panose="020B0602020104020203" pitchFamily="34" charset="0"/>
                <a:cs typeface="Helvetica" panose="020B0604020202020204" pitchFamily="34" charset="0"/>
              </a:rPr>
              <a:t>adults (n=167, ~55/condition on MTurk)</a:t>
            </a:r>
          </a:p>
          <a:p>
            <a:pPr>
              <a:lnSpc>
                <a:spcPct val="100000"/>
              </a:lnSpc>
            </a:pPr>
            <a:r>
              <a:rPr lang="en-US" sz="2000" dirty="0">
                <a:solidFill>
                  <a:schemeClr val="accent1">
                    <a:lumMod val="75000"/>
                  </a:schemeClr>
                </a:solidFill>
                <a:latin typeface="Gill Sans Nova" panose="020B0602020104020203" pitchFamily="34" charset="0"/>
                <a:cs typeface="Helvetica" panose="020B0604020202020204" pitchFamily="34" charset="0"/>
              </a:rPr>
              <a:t>children (pilot 5-8yo via online testing)</a:t>
            </a:r>
            <a:endParaRPr lang="en-US" sz="2800" dirty="0">
              <a:solidFill>
                <a:schemeClr val="accent1">
                  <a:lumMod val="75000"/>
                </a:schemeClr>
              </a:solidFill>
              <a:latin typeface="Gill Sans Nova" panose="020B0602020104020203" pitchFamily="34" charset="0"/>
              <a:cs typeface="Helvetica" panose="020B0604020202020204" pitchFamily="34" charset="0"/>
            </a:endParaRPr>
          </a:p>
        </p:txBody>
      </p:sp>
      <p:pic>
        <p:nvPicPr>
          <p:cNvPr id="21" name="Picture 20">
            <a:extLst>
              <a:ext uri="{FF2B5EF4-FFF2-40B4-BE49-F238E27FC236}">
                <a16:creationId xmlns:a16="http://schemas.microsoft.com/office/drawing/2014/main" id="{B198FDA8-A2AD-4DD4-9F15-B16671CE3AC6}"/>
              </a:ext>
            </a:extLst>
          </p:cNvPr>
          <p:cNvPicPr>
            <a:picLocks noChangeAspect="1"/>
          </p:cNvPicPr>
          <p:nvPr/>
        </p:nvPicPr>
        <p:blipFill>
          <a:blip r:embed="rId3"/>
          <a:stretch>
            <a:fillRect/>
          </a:stretch>
        </p:blipFill>
        <p:spPr>
          <a:xfrm>
            <a:off x="3640292" y="1229991"/>
            <a:ext cx="1075424" cy="1047195"/>
          </a:xfrm>
          <a:prstGeom prst="rect">
            <a:avLst/>
          </a:prstGeom>
        </p:spPr>
      </p:pic>
      <p:pic>
        <p:nvPicPr>
          <p:cNvPr id="22" name="Picture 21">
            <a:extLst>
              <a:ext uri="{FF2B5EF4-FFF2-40B4-BE49-F238E27FC236}">
                <a16:creationId xmlns:a16="http://schemas.microsoft.com/office/drawing/2014/main" id="{3DEF7DB2-BBCB-45C2-89E8-94A7C594B497}"/>
              </a:ext>
            </a:extLst>
          </p:cNvPr>
          <p:cNvPicPr>
            <a:picLocks noChangeAspect="1"/>
          </p:cNvPicPr>
          <p:nvPr/>
        </p:nvPicPr>
        <p:blipFill>
          <a:blip r:embed="rId4"/>
          <a:srcRect/>
          <a:stretch/>
        </p:blipFill>
        <p:spPr>
          <a:xfrm>
            <a:off x="4306939" y="1240411"/>
            <a:ext cx="1335236" cy="1278906"/>
          </a:xfrm>
          <a:prstGeom prst="rect">
            <a:avLst/>
          </a:prstGeom>
        </p:spPr>
      </p:pic>
      <p:pic>
        <p:nvPicPr>
          <p:cNvPr id="23" name="Picture 22">
            <a:extLst>
              <a:ext uri="{FF2B5EF4-FFF2-40B4-BE49-F238E27FC236}">
                <a16:creationId xmlns:a16="http://schemas.microsoft.com/office/drawing/2014/main" id="{2287F657-74B2-4848-BE8D-4D35F1E975B3}"/>
              </a:ext>
            </a:extLst>
          </p:cNvPr>
          <p:cNvPicPr>
            <a:picLocks noChangeAspect="1"/>
          </p:cNvPicPr>
          <p:nvPr/>
        </p:nvPicPr>
        <p:blipFill>
          <a:blip r:embed="rId5"/>
          <a:srcRect/>
          <a:stretch/>
        </p:blipFill>
        <p:spPr>
          <a:xfrm>
            <a:off x="5573806" y="1295024"/>
            <a:ext cx="553741" cy="898059"/>
          </a:xfrm>
          <a:prstGeom prst="rect">
            <a:avLst/>
          </a:prstGeom>
        </p:spPr>
      </p:pic>
      <p:sp>
        <p:nvSpPr>
          <p:cNvPr id="32" name="TextBox 31">
            <a:extLst>
              <a:ext uri="{FF2B5EF4-FFF2-40B4-BE49-F238E27FC236}">
                <a16:creationId xmlns:a16="http://schemas.microsoft.com/office/drawing/2014/main" id="{134587CA-5B71-459C-98E0-61A192E8F3B6}"/>
              </a:ext>
            </a:extLst>
          </p:cNvPr>
          <p:cNvSpPr txBox="1"/>
          <p:nvPr/>
        </p:nvSpPr>
        <p:spPr>
          <a:xfrm>
            <a:off x="152582" y="3299946"/>
            <a:ext cx="1414961" cy="400110"/>
          </a:xfrm>
          <a:prstGeom prst="rect">
            <a:avLst/>
          </a:prstGeom>
          <a:noFill/>
        </p:spPr>
        <p:txBody>
          <a:bodyPr wrap="square">
            <a:spAutoFit/>
          </a:bodyPr>
          <a:lstStyle/>
          <a:p>
            <a:r>
              <a:rPr lang="en-US" sz="2000" b="1" dirty="0">
                <a:solidFill>
                  <a:schemeClr val="accent1">
                    <a:lumMod val="75000"/>
                  </a:schemeClr>
                </a:solidFill>
                <a:latin typeface="Gill Sans Nova" panose="020B0602020104020203" pitchFamily="34" charset="0"/>
                <a:ea typeface="Cambria" panose="02040503050406030204" pitchFamily="18" charset="0"/>
              </a:rPr>
              <a:t>Biological</a:t>
            </a:r>
          </a:p>
        </p:txBody>
      </p:sp>
      <p:sp>
        <p:nvSpPr>
          <p:cNvPr id="33" name="TextBox 32">
            <a:extLst>
              <a:ext uri="{FF2B5EF4-FFF2-40B4-BE49-F238E27FC236}">
                <a16:creationId xmlns:a16="http://schemas.microsoft.com/office/drawing/2014/main" id="{63E6AE79-E063-4EA9-BDF3-67C3F194FF1B}"/>
              </a:ext>
            </a:extLst>
          </p:cNvPr>
          <p:cNvSpPr txBox="1"/>
          <p:nvPr/>
        </p:nvSpPr>
        <p:spPr>
          <a:xfrm>
            <a:off x="152582" y="4441821"/>
            <a:ext cx="1260582" cy="400110"/>
          </a:xfrm>
          <a:prstGeom prst="rect">
            <a:avLst/>
          </a:prstGeom>
          <a:noFill/>
        </p:spPr>
        <p:txBody>
          <a:bodyPr wrap="square">
            <a:spAutoFit/>
          </a:bodyPr>
          <a:lstStyle/>
          <a:p>
            <a:r>
              <a:rPr lang="en-US" sz="2000" b="1" dirty="0">
                <a:solidFill>
                  <a:srgbClr val="C09200"/>
                </a:solidFill>
                <a:latin typeface="Gill Sans Nova" panose="020B0602020104020203" pitchFamily="34" charset="0"/>
                <a:ea typeface="Cambria" panose="02040503050406030204" pitchFamily="18" charset="0"/>
              </a:rPr>
              <a:t>Cultural</a:t>
            </a:r>
          </a:p>
        </p:txBody>
      </p:sp>
      <p:sp>
        <p:nvSpPr>
          <p:cNvPr id="34" name="TextBox 33">
            <a:extLst>
              <a:ext uri="{FF2B5EF4-FFF2-40B4-BE49-F238E27FC236}">
                <a16:creationId xmlns:a16="http://schemas.microsoft.com/office/drawing/2014/main" id="{80AEDFA5-3B7A-49DC-A9C8-1CCF52C421BE}"/>
              </a:ext>
            </a:extLst>
          </p:cNvPr>
          <p:cNvSpPr txBox="1"/>
          <p:nvPr/>
        </p:nvSpPr>
        <p:spPr>
          <a:xfrm>
            <a:off x="152582" y="5634246"/>
            <a:ext cx="1414961" cy="400110"/>
          </a:xfrm>
          <a:prstGeom prst="rect">
            <a:avLst/>
          </a:prstGeom>
          <a:noFill/>
        </p:spPr>
        <p:txBody>
          <a:bodyPr wrap="square">
            <a:spAutoFit/>
          </a:bodyPr>
          <a:lstStyle/>
          <a:p>
            <a:r>
              <a:rPr lang="en-US" sz="2000" b="1" dirty="0">
                <a:solidFill>
                  <a:srgbClr val="D9695F"/>
                </a:solidFill>
                <a:latin typeface="Gill Sans Nova" panose="020B0602020104020203" pitchFamily="34" charset="0"/>
                <a:ea typeface="Cambria" panose="02040503050406030204" pitchFamily="18" charset="0"/>
              </a:rPr>
              <a:t>Structural</a:t>
            </a:r>
            <a:endParaRPr lang="en-US" sz="2000" dirty="0">
              <a:solidFill>
                <a:srgbClr val="D9695F"/>
              </a:solidFill>
              <a:latin typeface="Cambria" panose="02040503050406030204" pitchFamily="18" charset="0"/>
              <a:ea typeface="Cambria" panose="02040503050406030204" pitchFamily="18" charset="0"/>
            </a:endParaRPr>
          </a:p>
        </p:txBody>
      </p:sp>
      <p:sp>
        <p:nvSpPr>
          <p:cNvPr id="36" name="Rectangle 35">
            <a:extLst>
              <a:ext uri="{FF2B5EF4-FFF2-40B4-BE49-F238E27FC236}">
                <a16:creationId xmlns:a16="http://schemas.microsoft.com/office/drawing/2014/main" id="{517178F0-75DD-413D-9975-030C04795478}"/>
              </a:ext>
            </a:extLst>
          </p:cNvPr>
          <p:cNvSpPr/>
          <p:nvPr/>
        </p:nvSpPr>
        <p:spPr>
          <a:xfrm>
            <a:off x="152581" y="4826517"/>
            <a:ext cx="4591146" cy="69972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Because they believe eating other berries is bad luck, </a:t>
            </a:r>
          </a:p>
        </p:txBody>
      </p:sp>
      <p:sp>
        <p:nvSpPr>
          <p:cNvPr id="37" name="Rectangle 36">
            <a:extLst>
              <a:ext uri="{FF2B5EF4-FFF2-40B4-BE49-F238E27FC236}">
                <a16:creationId xmlns:a16="http://schemas.microsoft.com/office/drawing/2014/main" id="{643B4A0B-BE6D-4217-B9F6-0547EC86FA1A}"/>
              </a:ext>
            </a:extLst>
          </p:cNvPr>
          <p:cNvSpPr/>
          <p:nvPr/>
        </p:nvSpPr>
        <p:spPr>
          <a:xfrm>
            <a:off x="152583" y="6034356"/>
            <a:ext cx="4751928" cy="698298"/>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Because </a:t>
            </a:r>
            <a:r>
              <a:rPr lang="en-US" sz="2000" dirty="0">
                <a:solidFill>
                  <a:prstClr val="black"/>
                </a:solidFill>
                <a:latin typeface="Cambria" panose="02040503050406030204" pitchFamily="18" charset="0"/>
                <a:ea typeface="Cambria" panose="02040503050406030204" pitchFamily="18" charset="0"/>
              </a:rPr>
              <a:t>star</a:t>
            </a:r>
            <a:r>
              <a:rPr kumimoji="0" lang="en-US" sz="200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berries are the only berries that grow in the area where they live, </a:t>
            </a:r>
          </a:p>
        </p:txBody>
      </p:sp>
      <p:sp>
        <p:nvSpPr>
          <p:cNvPr id="39" name="TextBox 38">
            <a:extLst>
              <a:ext uri="{FF2B5EF4-FFF2-40B4-BE49-F238E27FC236}">
                <a16:creationId xmlns:a16="http://schemas.microsoft.com/office/drawing/2014/main" id="{DFA1FA02-BC62-4B27-86A3-F6DD7137E367}"/>
              </a:ext>
            </a:extLst>
          </p:cNvPr>
          <p:cNvSpPr txBox="1"/>
          <p:nvPr/>
        </p:nvSpPr>
        <p:spPr>
          <a:xfrm>
            <a:off x="4712586" y="3311680"/>
            <a:ext cx="1414961" cy="400110"/>
          </a:xfrm>
          <a:prstGeom prst="rect">
            <a:avLst/>
          </a:prstGeom>
          <a:noFill/>
        </p:spPr>
        <p:txBody>
          <a:bodyPr wrap="square">
            <a:spAutoFit/>
          </a:bodyPr>
          <a:lstStyle/>
          <a:p>
            <a:r>
              <a:rPr lang="en-US" sz="2000" b="1" dirty="0">
                <a:latin typeface="Gill Sans Nova" panose="020B0602020104020203" pitchFamily="34" charset="0"/>
                <a:ea typeface="Cambria" panose="02040503050406030204" pitchFamily="18" charset="0"/>
              </a:rPr>
              <a:t>Diet</a:t>
            </a:r>
          </a:p>
        </p:txBody>
      </p:sp>
      <p:sp>
        <p:nvSpPr>
          <p:cNvPr id="40" name="Rectangle 39">
            <a:extLst>
              <a:ext uri="{FF2B5EF4-FFF2-40B4-BE49-F238E27FC236}">
                <a16:creationId xmlns:a16="http://schemas.microsoft.com/office/drawing/2014/main" id="{A43BEC2A-A707-4B86-B76F-E1FC9643F718}"/>
              </a:ext>
            </a:extLst>
          </p:cNvPr>
          <p:cNvSpPr/>
          <p:nvPr/>
        </p:nvSpPr>
        <p:spPr>
          <a:xfrm>
            <a:off x="152582" y="3668094"/>
            <a:ext cx="4591146" cy="69972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Because of the way their bodies work, other berries make them sick, so</a:t>
            </a:r>
          </a:p>
        </p:txBody>
      </p:sp>
      <p:sp>
        <p:nvSpPr>
          <p:cNvPr id="41" name="Rectangle 40">
            <a:extLst>
              <a:ext uri="{FF2B5EF4-FFF2-40B4-BE49-F238E27FC236}">
                <a16:creationId xmlns:a16="http://schemas.microsoft.com/office/drawing/2014/main" id="{A7779914-00EE-4011-83E4-1A32DBC1527F}"/>
              </a:ext>
            </a:extLst>
          </p:cNvPr>
          <p:cNvSpPr/>
          <p:nvPr/>
        </p:nvSpPr>
        <p:spPr>
          <a:xfrm>
            <a:off x="4743728" y="3668094"/>
            <a:ext cx="1461130" cy="3064560"/>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Zarpies</a:t>
            </a:r>
            <a:br>
              <a:rPr lang="en-US" sz="2000" dirty="0">
                <a:solidFill>
                  <a:prstClr val="black"/>
                </a:solidFill>
                <a:latin typeface="Cambria" panose="02040503050406030204" pitchFamily="18" charset="0"/>
                <a:ea typeface="Cambria" panose="02040503050406030204" pitchFamily="18" charset="0"/>
              </a:rPr>
            </a:br>
            <a:r>
              <a:rPr kumimoji="0" lang="en-US" sz="200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eat </a:t>
            </a:r>
            <a:r>
              <a:rPr kumimoji="0" lang="en-US" sz="200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starberries</a:t>
            </a:r>
            <a:r>
              <a:rPr kumimoji="0" lang="en-US" sz="200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a:t>
            </a:r>
          </a:p>
        </p:txBody>
      </p:sp>
    </p:spTree>
    <p:extLst>
      <p:ext uri="{BB962C8B-B14F-4D97-AF65-F5344CB8AC3E}">
        <p14:creationId xmlns:p14="http://schemas.microsoft.com/office/powerpoint/2010/main" val="659435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54" grpId="0"/>
      <p:bldP spid="5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80697"/>
            <a:ext cx="6150488"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119063" lvl="1" indent="0">
              <a:buNone/>
              <a:tabLst>
                <a:tab pos="6342063" algn="l"/>
                <a:tab pos="11887200" algn="r"/>
              </a:tabLst>
            </a:pPr>
            <a:r>
              <a:rPr lang="en-US" b="1" dirty="0">
                <a:solidFill>
                  <a:schemeClr val="bg1"/>
                </a:solidFill>
                <a:latin typeface="Gill Sans Nova" panose="020B0602020104020203" pitchFamily="34" charset="0"/>
              </a:rPr>
              <a:t>Construals</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50" name="TextBox 49">
            <a:extLst>
              <a:ext uri="{FF2B5EF4-FFF2-40B4-BE49-F238E27FC236}">
                <a16:creationId xmlns:a16="http://schemas.microsoft.com/office/drawing/2014/main" id="{27A3BD49-E6F2-4CD5-9DC4-7EAC07C3480B}"/>
              </a:ext>
            </a:extLst>
          </p:cNvPr>
          <p:cNvSpPr txBox="1"/>
          <p:nvPr/>
        </p:nvSpPr>
        <p:spPr>
          <a:xfrm>
            <a:off x="6341324" y="2165565"/>
            <a:ext cx="5774983" cy="1446550"/>
          </a:xfrm>
          <a:prstGeom prst="rect">
            <a:avLst/>
          </a:prstGeom>
          <a:noFill/>
        </p:spPr>
        <p:txBody>
          <a:bodyPr wrap="square">
            <a:spAutoFit/>
          </a:bodyPr>
          <a:lstStyle/>
          <a:p>
            <a:pPr>
              <a:tabLst>
                <a:tab pos="4397375" algn="l"/>
              </a:tabLst>
            </a:pPr>
            <a:r>
              <a:rPr lang="en-US" sz="2200" dirty="0">
                <a:latin typeface="Gill Sans MT" panose="020B0502020104020203" pitchFamily="34" charset="0"/>
              </a:rPr>
              <a:t>Structural construals lead to </a:t>
            </a:r>
            <a:r>
              <a:rPr lang="en-US" sz="2200" b="1" dirty="0">
                <a:latin typeface="Gill Sans MT" panose="020B0502020104020203" pitchFamily="34" charset="0"/>
              </a:rPr>
              <a:t>more hesitance to generalize to a category member outside of the structural context</a:t>
            </a:r>
            <a:r>
              <a:rPr lang="en-US" sz="2200" dirty="0">
                <a:latin typeface="Gill Sans MT" panose="020B0502020104020203" pitchFamily="34" charset="0"/>
              </a:rPr>
              <a:t>, vs cultural, vs biological.</a:t>
            </a:r>
            <a:endParaRPr lang="en-US" sz="2200" dirty="0">
              <a:solidFill>
                <a:schemeClr val="bg1">
                  <a:lumMod val="65000"/>
                </a:schemeClr>
              </a:solidFill>
              <a:latin typeface="Cambria" panose="02040503050406030204" pitchFamily="18" charset="0"/>
              <a:ea typeface="Cambria" panose="02040503050406030204" pitchFamily="18" charset="0"/>
            </a:endParaRPr>
          </a:p>
        </p:txBody>
      </p:sp>
      <p:sp>
        <p:nvSpPr>
          <p:cNvPr id="51" name="TextBox 50">
            <a:extLst>
              <a:ext uri="{FF2B5EF4-FFF2-40B4-BE49-F238E27FC236}">
                <a16:creationId xmlns:a16="http://schemas.microsoft.com/office/drawing/2014/main" id="{312EEA12-5FD7-4481-91C2-1672AACEE482}"/>
              </a:ext>
            </a:extLst>
          </p:cNvPr>
          <p:cNvSpPr txBox="1"/>
          <p:nvPr/>
        </p:nvSpPr>
        <p:spPr>
          <a:xfrm>
            <a:off x="6341324" y="1274405"/>
            <a:ext cx="5774983" cy="769441"/>
          </a:xfrm>
          <a:prstGeom prst="rect">
            <a:avLst/>
          </a:prstGeom>
          <a:noFill/>
        </p:spPr>
        <p:txBody>
          <a:bodyPr wrap="square">
            <a:spAutoFit/>
          </a:bodyPr>
          <a:lstStyle/>
          <a:p>
            <a:r>
              <a:rPr lang="en-US" sz="2200" dirty="0">
                <a:latin typeface="Gill Sans MT" panose="020B0502020104020203" pitchFamily="34" charset="0"/>
              </a:rPr>
              <a:t>Structural and cultural construals lead to </a:t>
            </a:r>
            <a:r>
              <a:rPr lang="en-US" sz="2200" b="1" dirty="0">
                <a:latin typeface="Gill Sans MT" panose="020B0502020104020203" pitchFamily="34" charset="0"/>
              </a:rPr>
              <a:t>greater</a:t>
            </a:r>
            <a:r>
              <a:rPr lang="en-US" sz="2200" dirty="0">
                <a:latin typeface="Gill Sans MT" panose="020B0502020104020203" pitchFamily="34" charset="0"/>
              </a:rPr>
              <a:t> </a:t>
            </a:r>
            <a:r>
              <a:rPr lang="en-US" sz="2200" b="1" dirty="0">
                <a:latin typeface="Gill Sans MT" panose="020B0502020104020203" pitchFamily="34" charset="0"/>
              </a:rPr>
              <a:t>possibility of change</a:t>
            </a:r>
            <a:r>
              <a:rPr lang="en-US" sz="2200" dirty="0">
                <a:latin typeface="Gill Sans MT" panose="020B0502020104020203" pitchFamily="34" charset="0"/>
              </a:rPr>
              <a:t>,</a:t>
            </a:r>
            <a:r>
              <a:rPr lang="en-US" sz="2200" b="1" dirty="0">
                <a:latin typeface="Gill Sans MT" panose="020B0502020104020203" pitchFamily="34" charset="0"/>
              </a:rPr>
              <a:t> </a:t>
            </a:r>
            <a:r>
              <a:rPr lang="en-US" sz="2200" dirty="0">
                <a:latin typeface="Gill Sans MT" panose="020B0502020104020203" pitchFamily="34" charset="0"/>
              </a:rPr>
              <a:t>vs biological.</a:t>
            </a:r>
            <a:endParaRPr lang="en-US" sz="2200" b="1" dirty="0">
              <a:latin typeface="Gill Sans MT" panose="020B0502020104020203" pitchFamily="34" charset="0"/>
            </a:endParaRPr>
          </a:p>
        </p:txBody>
      </p:sp>
      <p:sp>
        <p:nvSpPr>
          <p:cNvPr id="52" name="Content Placeholder 2">
            <a:extLst>
              <a:ext uri="{FF2B5EF4-FFF2-40B4-BE49-F238E27FC236}">
                <a16:creationId xmlns:a16="http://schemas.microsoft.com/office/drawing/2014/main" id="{85E2B042-3825-408C-9F85-593A5C8DCC95}"/>
              </a:ext>
            </a:extLst>
          </p:cNvPr>
          <p:cNvSpPr txBox="1">
            <a:spLocks/>
          </p:cNvSpPr>
          <p:nvPr/>
        </p:nvSpPr>
        <p:spPr>
          <a:xfrm>
            <a:off x="6297241" y="584032"/>
            <a:ext cx="5894759"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lvl="1" indent="0">
              <a:buNone/>
              <a:tabLst>
                <a:tab pos="6342063" algn="l"/>
                <a:tab pos="11887200" algn="r"/>
              </a:tabLst>
            </a:pPr>
            <a:r>
              <a:rPr lang="en-US" b="1" dirty="0">
                <a:solidFill>
                  <a:schemeClr val="bg1"/>
                </a:solidFill>
                <a:latin typeface="Gill Sans Nova" panose="020B0602020104020203" pitchFamily="34" charset="0"/>
              </a:rPr>
              <a:t>Consequences*</a:t>
            </a:r>
          </a:p>
        </p:txBody>
      </p:sp>
      <p:sp>
        <p:nvSpPr>
          <p:cNvPr id="54" name="TextBox 53">
            <a:extLst>
              <a:ext uri="{FF2B5EF4-FFF2-40B4-BE49-F238E27FC236}">
                <a16:creationId xmlns:a16="http://schemas.microsoft.com/office/drawing/2014/main" id="{14148FC5-2EED-41BD-AD54-7704FD5D9F44}"/>
              </a:ext>
            </a:extLst>
          </p:cNvPr>
          <p:cNvSpPr txBox="1"/>
          <p:nvPr/>
        </p:nvSpPr>
        <p:spPr>
          <a:xfrm>
            <a:off x="6341324" y="3733834"/>
            <a:ext cx="5850676" cy="1107996"/>
          </a:xfrm>
          <a:prstGeom prst="rect">
            <a:avLst/>
          </a:prstGeom>
          <a:noFill/>
        </p:spPr>
        <p:txBody>
          <a:bodyPr wrap="square">
            <a:spAutoFit/>
          </a:bodyPr>
          <a:lstStyle/>
          <a:p>
            <a:pPr>
              <a:tabLst>
                <a:tab pos="4397375" algn="l"/>
              </a:tabLst>
            </a:pPr>
            <a:r>
              <a:rPr lang="en-US" sz="2200" dirty="0">
                <a:latin typeface="Gill Sans MT" panose="020B0502020104020203" pitchFamily="34" charset="0"/>
              </a:rPr>
              <a:t>Structural construals lead to </a:t>
            </a:r>
            <a:r>
              <a:rPr lang="en-US" sz="2200" b="1" dirty="0">
                <a:latin typeface="Gill Sans MT" panose="020B0502020104020203" pitchFamily="34" charset="0"/>
              </a:rPr>
              <a:t>less</a:t>
            </a:r>
            <a:r>
              <a:rPr lang="en-US" sz="2200" dirty="0">
                <a:latin typeface="Gill Sans MT" panose="020B0502020104020203" pitchFamily="34" charset="0"/>
              </a:rPr>
              <a:t> </a:t>
            </a:r>
            <a:r>
              <a:rPr lang="en-US" sz="2200" b="1" dirty="0">
                <a:latin typeface="Gill Sans MT" panose="020B0502020104020203" pitchFamily="34" charset="0"/>
              </a:rPr>
              <a:t>normativity </a:t>
            </a:r>
            <a:r>
              <a:rPr lang="en-US" sz="2200" dirty="0">
                <a:latin typeface="Gill Sans MT" panose="020B0502020104020203" pitchFamily="34" charset="0"/>
              </a:rPr>
              <a:t>about a category member who expresses a different attribute, vs cultural, vs biological.</a:t>
            </a:r>
            <a:r>
              <a:rPr lang="en-US" sz="2200" b="1" dirty="0">
                <a:solidFill>
                  <a:schemeClr val="bg1">
                    <a:lumMod val="65000"/>
                  </a:schemeClr>
                </a:solidFill>
                <a:latin typeface="Gill Sans MT" panose="020B0502020104020203" pitchFamily="34" charset="0"/>
              </a:rPr>
              <a:t> </a:t>
            </a:r>
          </a:p>
        </p:txBody>
      </p:sp>
      <p:sp>
        <p:nvSpPr>
          <p:cNvPr id="56" name="TextBox 55">
            <a:extLst>
              <a:ext uri="{FF2B5EF4-FFF2-40B4-BE49-F238E27FC236}">
                <a16:creationId xmlns:a16="http://schemas.microsoft.com/office/drawing/2014/main" id="{F9FB14CD-AA9B-4EED-ABCB-6744D5AC478A}"/>
              </a:ext>
            </a:extLst>
          </p:cNvPr>
          <p:cNvSpPr txBox="1"/>
          <p:nvPr/>
        </p:nvSpPr>
        <p:spPr>
          <a:xfrm>
            <a:off x="6341324" y="4963549"/>
            <a:ext cx="5850676" cy="1446550"/>
          </a:xfrm>
          <a:prstGeom prst="rect">
            <a:avLst/>
          </a:prstGeom>
          <a:noFill/>
        </p:spPr>
        <p:txBody>
          <a:bodyPr wrap="square">
            <a:spAutoFit/>
          </a:bodyPr>
          <a:lstStyle/>
          <a:p>
            <a:pPr>
              <a:tabLst>
                <a:tab pos="4397375" algn="l"/>
              </a:tabLst>
            </a:pPr>
            <a:r>
              <a:rPr lang="en-US" sz="2200" dirty="0">
                <a:latin typeface="Gill Sans MT" panose="020B0502020104020203" pitchFamily="34" charset="0"/>
              </a:rPr>
              <a:t>Structural construals suggest </a:t>
            </a:r>
            <a:r>
              <a:rPr lang="en-US" sz="2200" b="1" dirty="0">
                <a:latin typeface="Gill Sans MT" panose="020B0502020104020203" pitchFamily="34" charset="0"/>
              </a:rPr>
              <a:t>interventions targeting the structural context</a:t>
            </a:r>
            <a:r>
              <a:rPr lang="en-US" sz="2200" dirty="0">
                <a:latin typeface="Gill Sans MT" panose="020B0502020104020203" pitchFamily="34" charset="0"/>
              </a:rPr>
              <a:t>, while biological and cultural construals suggest interventions targeting the group. </a:t>
            </a:r>
            <a:endParaRPr lang="en-US" sz="2200" dirty="0">
              <a:solidFill>
                <a:schemeClr val="bg1">
                  <a:lumMod val="65000"/>
                </a:schemeClr>
              </a:solidFill>
            </a:endParaRPr>
          </a:p>
        </p:txBody>
      </p:sp>
      <p:sp>
        <p:nvSpPr>
          <p:cNvPr id="20" name="TextBox 19">
            <a:extLst>
              <a:ext uri="{FF2B5EF4-FFF2-40B4-BE49-F238E27FC236}">
                <a16:creationId xmlns:a16="http://schemas.microsoft.com/office/drawing/2014/main" id="{AD48DCBC-108D-4E13-A090-04E3ED4F855F}"/>
              </a:ext>
            </a:extLst>
          </p:cNvPr>
          <p:cNvSpPr txBox="1"/>
          <p:nvPr/>
        </p:nvSpPr>
        <p:spPr>
          <a:xfrm>
            <a:off x="6265631" y="6416555"/>
            <a:ext cx="5850676" cy="369332"/>
          </a:xfrm>
          <a:prstGeom prst="rect">
            <a:avLst/>
          </a:prstGeom>
          <a:noFill/>
        </p:spPr>
        <p:txBody>
          <a:bodyPr wrap="square">
            <a:spAutoFit/>
          </a:bodyPr>
          <a:lstStyle/>
          <a:p>
            <a:pPr algn="r">
              <a:tabLst>
                <a:tab pos="4397375" algn="l"/>
              </a:tabLst>
            </a:pPr>
            <a:r>
              <a:rPr lang="en-US" dirty="0">
                <a:solidFill>
                  <a:schemeClr val="bg1">
                    <a:lumMod val="65000"/>
                  </a:schemeClr>
                </a:solidFill>
                <a:latin typeface="Gill Sans MT" panose="020B0502020104020203" pitchFamily="34" charset="0"/>
              </a:rPr>
              <a:t>*all controlled for the difficulty of intervention</a:t>
            </a:r>
            <a:endParaRPr lang="en-US" sz="1600" dirty="0">
              <a:solidFill>
                <a:schemeClr val="bg1">
                  <a:lumMod val="65000"/>
                </a:schemeClr>
              </a:solidFill>
            </a:endParaRPr>
          </a:p>
        </p:txBody>
      </p:sp>
      <p:sp>
        <p:nvSpPr>
          <p:cNvPr id="21" name="Title 1">
            <a:extLst>
              <a:ext uri="{FF2B5EF4-FFF2-40B4-BE49-F238E27FC236}">
                <a16:creationId xmlns:a16="http://schemas.microsoft.com/office/drawing/2014/main" id="{44E89EB8-3CB9-4101-9CF9-9070DEF1289A}"/>
              </a:ext>
            </a:extLst>
          </p:cNvPr>
          <p:cNvSpPr txBox="1">
            <a:spLocks/>
          </p:cNvSpPr>
          <p:nvPr/>
        </p:nvSpPr>
        <p:spPr>
          <a:xfrm>
            <a:off x="152582" y="1313850"/>
            <a:ext cx="4751928" cy="785762"/>
          </a:xfrm>
          <a:prstGeom prst="rect">
            <a:avLst/>
          </a:prstGeom>
        </p:spPr>
        <p:txBody>
          <a:bodyPr vert="horz" lIns="91440" tIns="45720" rIns="91440" bIns="45720" rtlCol="0" anchor="t" anchorCtr="0">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000" dirty="0">
                <a:solidFill>
                  <a:schemeClr val="tx1"/>
                </a:solidFill>
                <a:latin typeface="Gill Sans Nova" panose="020B0602020104020203" pitchFamily="34" charset="0"/>
                <a:cs typeface="Helvetica" panose="020B0604020202020204" pitchFamily="34" charset="0"/>
              </a:rPr>
              <a:t>adults (n=167, ~55/condition on MTurk)</a:t>
            </a:r>
          </a:p>
          <a:p>
            <a:pPr>
              <a:lnSpc>
                <a:spcPct val="100000"/>
              </a:lnSpc>
            </a:pPr>
            <a:r>
              <a:rPr lang="en-US" sz="2000" dirty="0">
                <a:solidFill>
                  <a:schemeClr val="accent1">
                    <a:lumMod val="50000"/>
                  </a:schemeClr>
                </a:solidFill>
                <a:latin typeface="Gill Sans Nova" panose="020B0602020104020203" pitchFamily="34" charset="0"/>
                <a:cs typeface="Helvetica" panose="020B0604020202020204" pitchFamily="34" charset="0"/>
              </a:rPr>
              <a:t>children (pilot 5-8yo via online testing)</a:t>
            </a:r>
            <a:endParaRPr lang="en-US" sz="2800" dirty="0">
              <a:solidFill>
                <a:schemeClr val="accent1">
                  <a:lumMod val="50000"/>
                </a:schemeClr>
              </a:solidFill>
              <a:latin typeface="Gill Sans Nova" panose="020B0602020104020203" pitchFamily="34" charset="0"/>
              <a:cs typeface="Helvetica" panose="020B0604020202020204" pitchFamily="34" charset="0"/>
            </a:endParaRPr>
          </a:p>
        </p:txBody>
      </p:sp>
      <p:pic>
        <p:nvPicPr>
          <p:cNvPr id="22" name="Picture 21">
            <a:extLst>
              <a:ext uri="{FF2B5EF4-FFF2-40B4-BE49-F238E27FC236}">
                <a16:creationId xmlns:a16="http://schemas.microsoft.com/office/drawing/2014/main" id="{9A111A0C-431C-4598-965F-71BAE1D1700C}"/>
              </a:ext>
            </a:extLst>
          </p:cNvPr>
          <p:cNvPicPr>
            <a:picLocks noChangeAspect="1"/>
          </p:cNvPicPr>
          <p:nvPr/>
        </p:nvPicPr>
        <p:blipFill>
          <a:blip r:embed="rId3"/>
          <a:stretch>
            <a:fillRect/>
          </a:stretch>
        </p:blipFill>
        <p:spPr>
          <a:xfrm>
            <a:off x="3640292" y="1229991"/>
            <a:ext cx="1075424" cy="1047195"/>
          </a:xfrm>
          <a:prstGeom prst="rect">
            <a:avLst/>
          </a:prstGeom>
        </p:spPr>
      </p:pic>
      <p:pic>
        <p:nvPicPr>
          <p:cNvPr id="23" name="Picture 22">
            <a:extLst>
              <a:ext uri="{FF2B5EF4-FFF2-40B4-BE49-F238E27FC236}">
                <a16:creationId xmlns:a16="http://schemas.microsoft.com/office/drawing/2014/main" id="{ACFB1C73-2613-4483-AB27-9B7CC317A357}"/>
              </a:ext>
            </a:extLst>
          </p:cNvPr>
          <p:cNvPicPr>
            <a:picLocks noChangeAspect="1"/>
          </p:cNvPicPr>
          <p:nvPr/>
        </p:nvPicPr>
        <p:blipFill>
          <a:blip r:embed="rId4"/>
          <a:srcRect/>
          <a:stretch/>
        </p:blipFill>
        <p:spPr>
          <a:xfrm>
            <a:off x="4306939" y="1240411"/>
            <a:ext cx="1335236" cy="1278906"/>
          </a:xfrm>
          <a:prstGeom prst="rect">
            <a:avLst/>
          </a:prstGeom>
        </p:spPr>
      </p:pic>
      <p:pic>
        <p:nvPicPr>
          <p:cNvPr id="24" name="Picture 23">
            <a:extLst>
              <a:ext uri="{FF2B5EF4-FFF2-40B4-BE49-F238E27FC236}">
                <a16:creationId xmlns:a16="http://schemas.microsoft.com/office/drawing/2014/main" id="{A2296208-4368-4322-ABED-6CDC857DED96}"/>
              </a:ext>
            </a:extLst>
          </p:cNvPr>
          <p:cNvPicPr>
            <a:picLocks noChangeAspect="1"/>
          </p:cNvPicPr>
          <p:nvPr/>
        </p:nvPicPr>
        <p:blipFill>
          <a:blip r:embed="rId5"/>
          <a:srcRect/>
          <a:stretch/>
        </p:blipFill>
        <p:spPr>
          <a:xfrm>
            <a:off x="5573806" y="1295024"/>
            <a:ext cx="553741" cy="898059"/>
          </a:xfrm>
          <a:prstGeom prst="rect">
            <a:avLst/>
          </a:prstGeom>
        </p:spPr>
      </p:pic>
      <p:sp>
        <p:nvSpPr>
          <p:cNvPr id="27" name="TextBox 26">
            <a:extLst>
              <a:ext uri="{FF2B5EF4-FFF2-40B4-BE49-F238E27FC236}">
                <a16:creationId xmlns:a16="http://schemas.microsoft.com/office/drawing/2014/main" id="{0B4E6663-7CC5-47B2-A669-AB99164CFE4E}"/>
              </a:ext>
            </a:extLst>
          </p:cNvPr>
          <p:cNvSpPr txBox="1"/>
          <p:nvPr/>
        </p:nvSpPr>
        <p:spPr>
          <a:xfrm>
            <a:off x="152582" y="3299946"/>
            <a:ext cx="1414961" cy="400110"/>
          </a:xfrm>
          <a:prstGeom prst="rect">
            <a:avLst/>
          </a:prstGeom>
          <a:noFill/>
        </p:spPr>
        <p:txBody>
          <a:bodyPr wrap="square">
            <a:spAutoFit/>
          </a:bodyPr>
          <a:lstStyle/>
          <a:p>
            <a:r>
              <a:rPr lang="en-US" sz="2000" b="1" dirty="0">
                <a:solidFill>
                  <a:schemeClr val="accent1">
                    <a:lumMod val="75000"/>
                  </a:schemeClr>
                </a:solidFill>
                <a:latin typeface="Gill Sans Nova" panose="020B0602020104020203" pitchFamily="34" charset="0"/>
                <a:ea typeface="Cambria" panose="02040503050406030204" pitchFamily="18" charset="0"/>
              </a:rPr>
              <a:t>Biological</a:t>
            </a:r>
          </a:p>
        </p:txBody>
      </p:sp>
      <p:sp>
        <p:nvSpPr>
          <p:cNvPr id="29" name="TextBox 28">
            <a:extLst>
              <a:ext uri="{FF2B5EF4-FFF2-40B4-BE49-F238E27FC236}">
                <a16:creationId xmlns:a16="http://schemas.microsoft.com/office/drawing/2014/main" id="{1648E34C-976F-4A02-8759-8434C0C0F966}"/>
              </a:ext>
            </a:extLst>
          </p:cNvPr>
          <p:cNvSpPr txBox="1"/>
          <p:nvPr/>
        </p:nvSpPr>
        <p:spPr>
          <a:xfrm>
            <a:off x="152582" y="4441821"/>
            <a:ext cx="1260582" cy="400110"/>
          </a:xfrm>
          <a:prstGeom prst="rect">
            <a:avLst/>
          </a:prstGeom>
          <a:noFill/>
        </p:spPr>
        <p:txBody>
          <a:bodyPr wrap="square">
            <a:spAutoFit/>
          </a:bodyPr>
          <a:lstStyle/>
          <a:p>
            <a:r>
              <a:rPr lang="en-US" sz="2000" b="1" dirty="0">
                <a:solidFill>
                  <a:srgbClr val="C09200"/>
                </a:solidFill>
                <a:latin typeface="Gill Sans Nova" panose="020B0602020104020203" pitchFamily="34" charset="0"/>
                <a:ea typeface="Cambria" panose="02040503050406030204" pitchFamily="18" charset="0"/>
              </a:rPr>
              <a:t>Cultural</a:t>
            </a:r>
          </a:p>
        </p:txBody>
      </p:sp>
      <p:sp>
        <p:nvSpPr>
          <p:cNvPr id="30" name="TextBox 29">
            <a:extLst>
              <a:ext uri="{FF2B5EF4-FFF2-40B4-BE49-F238E27FC236}">
                <a16:creationId xmlns:a16="http://schemas.microsoft.com/office/drawing/2014/main" id="{4FBEF8EE-3C68-4EEC-A500-E915F21C5A54}"/>
              </a:ext>
            </a:extLst>
          </p:cNvPr>
          <p:cNvSpPr txBox="1"/>
          <p:nvPr/>
        </p:nvSpPr>
        <p:spPr>
          <a:xfrm>
            <a:off x="152582" y="5634246"/>
            <a:ext cx="1414961" cy="400110"/>
          </a:xfrm>
          <a:prstGeom prst="rect">
            <a:avLst/>
          </a:prstGeom>
          <a:noFill/>
        </p:spPr>
        <p:txBody>
          <a:bodyPr wrap="square">
            <a:spAutoFit/>
          </a:bodyPr>
          <a:lstStyle/>
          <a:p>
            <a:r>
              <a:rPr lang="en-US" sz="2000" b="1" dirty="0">
                <a:solidFill>
                  <a:srgbClr val="D9695F"/>
                </a:solidFill>
                <a:latin typeface="Gill Sans Nova" panose="020B0602020104020203" pitchFamily="34" charset="0"/>
                <a:ea typeface="Cambria" panose="02040503050406030204" pitchFamily="18" charset="0"/>
              </a:rPr>
              <a:t>Structural</a:t>
            </a:r>
            <a:endParaRPr lang="en-US" sz="2000" dirty="0">
              <a:solidFill>
                <a:srgbClr val="D9695F"/>
              </a:solidFill>
              <a:latin typeface="Cambria" panose="02040503050406030204" pitchFamily="18" charset="0"/>
              <a:ea typeface="Cambria" panose="02040503050406030204" pitchFamily="18" charset="0"/>
            </a:endParaRPr>
          </a:p>
        </p:txBody>
      </p:sp>
      <p:sp>
        <p:nvSpPr>
          <p:cNvPr id="31" name="Rectangle 30">
            <a:extLst>
              <a:ext uri="{FF2B5EF4-FFF2-40B4-BE49-F238E27FC236}">
                <a16:creationId xmlns:a16="http://schemas.microsoft.com/office/drawing/2014/main" id="{0E3AF3A5-EDA2-46F9-A8D1-4A61D1F801BB}"/>
              </a:ext>
            </a:extLst>
          </p:cNvPr>
          <p:cNvSpPr/>
          <p:nvPr/>
        </p:nvSpPr>
        <p:spPr>
          <a:xfrm>
            <a:off x="152581" y="4826517"/>
            <a:ext cx="4591146" cy="69972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Because they believe eating other berries is bad luck, …</a:t>
            </a:r>
          </a:p>
        </p:txBody>
      </p:sp>
      <p:sp>
        <p:nvSpPr>
          <p:cNvPr id="32" name="Rectangle 31">
            <a:extLst>
              <a:ext uri="{FF2B5EF4-FFF2-40B4-BE49-F238E27FC236}">
                <a16:creationId xmlns:a16="http://schemas.microsoft.com/office/drawing/2014/main" id="{A9DC1C6C-294E-46BF-B174-2A870A70DA01}"/>
              </a:ext>
            </a:extLst>
          </p:cNvPr>
          <p:cNvSpPr/>
          <p:nvPr/>
        </p:nvSpPr>
        <p:spPr>
          <a:xfrm>
            <a:off x="152583" y="6034356"/>
            <a:ext cx="4751928" cy="698298"/>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Because </a:t>
            </a:r>
            <a:r>
              <a:rPr lang="en-US" sz="2000" dirty="0">
                <a:solidFill>
                  <a:prstClr val="black"/>
                </a:solidFill>
                <a:latin typeface="Cambria" panose="02040503050406030204" pitchFamily="18" charset="0"/>
                <a:ea typeface="Cambria" panose="02040503050406030204" pitchFamily="18" charset="0"/>
              </a:rPr>
              <a:t>star</a:t>
            </a:r>
            <a:r>
              <a:rPr kumimoji="0" lang="en-US" sz="200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berries are the only berries that grow in the area where they live, …</a:t>
            </a:r>
          </a:p>
        </p:txBody>
      </p:sp>
      <p:sp>
        <p:nvSpPr>
          <p:cNvPr id="33" name="TextBox 32">
            <a:extLst>
              <a:ext uri="{FF2B5EF4-FFF2-40B4-BE49-F238E27FC236}">
                <a16:creationId xmlns:a16="http://schemas.microsoft.com/office/drawing/2014/main" id="{D5DBC8CC-CAD1-4D90-9800-2424D18342B8}"/>
              </a:ext>
            </a:extLst>
          </p:cNvPr>
          <p:cNvSpPr txBox="1"/>
          <p:nvPr/>
        </p:nvSpPr>
        <p:spPr>
          <a:xfrm>
            <a:off x="4712586" y="3311680"/>
            <a:ext cx="1414961" cy="400110"/>
          </a:xfrm>
          <a:prstGeom prst="rect">
            <a:avLst/>
          </a:prstGeom>
          <a:noFill/>
        </p:spPr>
        <p:txBody>
          <a:bodyPr wrap="square">
            <a:spAutoFit/>
          </a:bodyPr>
          <a:lstStyle/>
          <a:p>
            <a:r>
              <a:rPr lang="en-US" sz="2000" b="1" dirty="0">
                <a:latin typeface="Gill Sans Nova" panose="020B0602020104020203" pitchFamily="34" charset="0"/>
                <a:ea typeface="Cambria" panose="02040503050406030204" pitchFamily="18" charset="0"/>
              </a:rPr>
              <a:t>Diet</a:t>
            </a:r>
          </a:p>
        </p:txBody>
      </p:sp>
      <p:sp>
        <p:nvSpPr>
          <p:cNvPr id="34" name="Rectangle 33">
            <a:extLst>
              <a:ext uri="{FF2B5EF4-FFF2-40B4-BE49-F238E27FC236}">
                <a16:creationId xmlns:a16="http://schemas.microsoft.com/office/drawing/2014/main" id="{DE2FAC74-8690-418C-A05B-AE114B5F46DE}"/>
              </a:ext>
            </a:extLst>
          </p:cNvPr>
          <p:cNvSpPr/>
          <p:nvPr/>
        </p:nvSpPr>
        <p:spPr>
          <a:xfrm>
            <a:off x="152582" y="3668094"/>
            <a:ext cx="4591146" cy="69972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Because of the way their bodies work, other berries make them sick, so…</a:t>
            </a:r>
          </a:p>
        </p:txBody>
      </p:sp>
      <p:sp>
        <p:nvSpPr>
          <p:cNvPr id="36" name="Rectangle 35">
            <a:extLst>
              <a:ext uri="{FF2B5EF4-FFF2-40B4-BE49-F238E27FC236}">
                <a16:creationId xmlns:a16="http://schemas.microsoft.com/office/drawing/2014/main" id="{1ED9AC61-C1D2-407D-ADE0-4220D26A6C72}"/>
              </a:ext>
            </a:extLst>
          </p:cNvPr>
          <p:cNvSpPr/>
          <p:nvPr/>
        </p:nvSpPr>
        <p:spPr>
          <a:xfrm>
            <a:off x="4743728" y="3668094"/>
            <a:ext cx="1461130" cy="3064560"/>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Zarpies</a:t>
            </a:r>
            <a:br>
              <a:rPr lang="en-US" sz="2000" dirty="0">
                <a:solidFill>
                  <a:prstClr val="black"/>
                </a:solidFill>
                <a:latin typeface="Cambria" panose="02040503050406030204" pitchFamily="18" charset="0"/>
                <a:ea typeface="Cambria" panose="02040503050406030204" pitchFamily="18" charset="0"/>
              </a:rPr>
            </a:br>
            <a:r>
              <a:rPr kumimoji="0" lang="en-US" sz="200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eat </a:t>
            </a:r>
            <a:r>
              <a:rPr kumimoji="0" lang="en-US" sz="200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starberries</a:t>
            </a:r>
            <a:r>
              <a:rPr kumimoji="0" lang="en-US" sz="200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a:t>
            </a:r>
          </a:p>
        </p:txBody>
      </p:sp>
      <p:sp>
        <p:nvSpPr>
          <p:cNvPr id="37" name="Rectangle 36">
            <a:extLst>
              <a:ext uri="{FF2B5EF4-FFF2-40B4-BE49-F238E27FC236}">
                <a16:creationId xmlns:a16="http://schemas.microsoft.com/office/drawing/2014/main" id="{BA676D3D-EE0A-42C2-A744-A3AFD3AFD61D}"/>
              </a:ext>
            </a:extLst>
          </p:cNvPr>
          <p:cNvSpPr/>
          <p:nvPr/>
        </p:nvSpPr>
        <p:spPr>
          <a:xfrm>
            <a:off x="152582" y="2324344"/>
            <a:ext cx="5997906" cy="9694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Zarpies</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live on this side of the planet… </a:t>
            </a:r>
            <a:r>
              <a:rPr kumimoji="0" lang="en-US" sz="20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Vawns</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live….</a:t>
            </a:r>
            <a:endParaRPr kumimoji="0" lang="en-US" sz="2000" b="0" i="0" u="none" strike="noStrike" kern="1200" cap="none" spc="0" normalizeH="0" baseline="0" noProof="0" dirty="0">
              <a:ln>
                <a:noFill/>
              </a:ln>
              <a:solidFill>
                <a:prstClr val="black"/>
              </a:solidFill>
              <a:effectLst/>
              <a:uLnTx/>
              <a:uFillTx/>
              <a:latin typeface="Gill Sans Nova" panose="020B0602020104020203" pitchFamily="34" charset="0"/>
              <a:ea typeface="Cambria" panose="020405030504060302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Zarpies</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eat </a:t>
            </a:r>
            <a:r>
              <a:rPr kumimoji="0" lang="en-US" sz="20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starberries</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a:t>
            </a:r>
            <a:r>
              <a:rPr kumimoji="0" lang="en-US" sz="20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Vawns</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eat </a:t>
            </a:r>
            <a:r>
              <a:rPr kumimoji="0" lang="en-US" sz="20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roundberries</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a:t>
            </a:r>
          </a:p>
        </p:txBody>
      </p:sp>
    </p:spTree>
    <p:extLst>
      <p:ext uri="{BB962C8B-B14F-4D97-AF65-F5344CB8AC3E}">
        <p14:creationId xmlns:p14="http://schemas.microsoft.com/office/powerpoint/2010/main" val="336674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4" grpId="0"/>
      <p:bldP spid="5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80697"/>
            <a:ext cx="6150488"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119063" lvl="1" indent="0">
              <a:buNone/>
              <a:tabLst>
                <a:tab pos="6342063" algn="l"/>
                <a:tab pos="11887200" algn="r"/>
              </a:tabLst>
            </a:pPr>
            <a:r>
              <a:rPr lang="en-US" b="1" dirty="0">
                <a:solidFill>
                  <a:schemeClr val="bg1"/>
                </a:solidFill>
                <a:latin typeface="Gill Sans Nova" panose="020B0602020104020203" pitchFamily="34" charset="0"/>
              </a:rPr>
              <a:t>Construals</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50" name="TextBox 49">
            <a:extLst>
              <a:ext uri="{FF2B5EF4-FFF2-40B4-BE49-F238E27FC236}">
                <a16:creationId xmlns:a16="http://schemas.microsoft.com/office/drawing/2014/main" id="{27A3BD49-E6F2-4CD5-9DC4-7EAC07C3480B}"/>
              </a:ext>
            </a:extLst>
          </p:cNvPr>
          <p:cNvSpPr txBox="1"/>
          <p:nvPr/>
        </p:nvSpPr>
        <p:spPr>
          <a:xfrm>
            <a:off x="6341324" y="2165565"/>
            <a:ext cx="5774983" cy="1446550"/>
          </a:xfrm>
          <a:prstGeom prst="rect">
            <a:avLst/>
          </a:prstGeom>
          <a:noFill/>
        </p:spPr>
        <p:txBody>
          <a:bodyPr wrap="square">
            <a:spAutoFit/>
          </a:bodyPr>
          <a:lstStyle/>
          <a:p>
            <a:pPr>
              <a:tabLst>
                <a:tab pos="4397375" algn="l"/>
              </a:tabLst>
            </a:pPr>
            <a:r>
              <a:rPr lang="en-US" sz="2200" dirty="0">
                <a:latin typeface="Gill Sans MT" panose="020B0502020104020203" pitchFamily="34" charset="0"/>
              </a:rPr>
              <a:t>Structural construals lead to </a:t>
            </a:r>
            <a:r>
              <a:rPr lang="en-US" sz="2200" b="1" dirty="0">
                <a:latin typeface="Gill Sans MT" panose="020B0502020104020203" pitchFamily="34" charset="0"/>
              </a:rPr>
              <a:t>more hesitance to generalize to a category member outside of the structural context</a:t>
            </a:r>
            <a:r>
              <a:rPr lang="en-US" sz="2200" dirty="0">
                <a:latin typeface="Gill Sans MT" panose="020B0502020104020203" pitchFamily="34" charset="0"/>
              </a:rPr>
              <a:t>, vs cultural, vs biological.</a:t>
            </a:r>
            <a:endParaRPr lang="en-US" sz="2200" dirty="0">
              <a:solidFill>
                <a:schemeClr val="bg1">
                  <a:lumMod val="65000"/>
                </a:schemeClr>
              </a:solidFill>
              <a:latin typeface="Cambria" panose="02040503050406030204" pitchFamily="18" charset="0"/>
              <a:ea typeface="Cambria" panose="02040503050406030204" pitchFamily="18" charset="0"/>
            </a:endParaRPr>
          </a:p>
        </p:txBody>
      </p:sp>
      <p:sp>
        <p:nvSpPr>
          <p:cNvPr id="51" name="TextBox 50">
            <a:extLst>
              <a:ext uri="{FF2B5EF4-FFF2-40B4-BE49-F238E27FC236}">
                <a16:creationId xmlns:a16="http://schemas.microsoft.com/office/drawing/2014/main" id="{312EEA12-5FD7-4481-91C2-1672AACEE482}"/>
              </a:ext>
            </a:extLst>
          </p:cNvPr>
          <p:cNvSpPr txBox="1"/>
          <p:nvPr/>
        </p:nvSpPr>
        <p:spPr>
          <a:xfrm>
            <a:off x="6341324" y="1274405"/>
            <a:ext cx="5997906" cy="769441"/>
          </a:xfrm>
          <a:prstGeom prst="rect">
            <a:avLst/>
          </a:prstGeom>
          <a:noFill/>
        </p:spPr>
        <p:txBody>
          <a:bodyPr wrap="square">
            <a:spAutoFit/>
          </a:bodyPr>
          <a:lstStyle/>
          <a:p>
            <a:r>
              <a:rPr lang="en-US" sz="2200" dirty="0">
                <a:latin typeface="Gill Sans MT" panose="020B0502020104020203" pitchFamily="34" charset="0"/>
              </a:rPr>
              <a:t>Structural and cultural construals lead to </a:t>
            </a:r>
            <a:r>
              <a:rPr lang="en-US" sz="2200" b="1" dirty="0">
                <a:latin typeface="Gill Sans MT" panose="020B0502020104020203" pitchFamily="34" charset="0"/>
              </a:rPr>
              <a:t>more</a:t>
            </a:r>
            <a:r>
              <a:rPr lang="en-US" sz="2200" dirty="0">
                <a:latin typeface="Gill Sans MT" panose="020B0502020104020203" pitchFamily="34" charset="0"/>
              </a:rPr>
              <a:t> </a:t>
            </a:r>
            <a:r>
              <a:rPr lang="en-US" sz="2200" b="1" dirty="0">
                <a:latin typeface="Gill Sans MT" panose="020B0502020104020203" pitchFamily="34" charset="0"/>
              </a:rPr>
              <a:t>possibility of change </a:t>
            </a:r>
            <a:r>
              <a:rPr lang="en-US" sz="2200" dirty="0">
                <a:latin typeface="Gill Sans MT" panose="020B0502020104020203" pitchFamily="34" charset="0"/>
              </a:rPr>
              <a:t>than biological.</a:t>
            </a:r>
            <a:endParaRPr lang="en-US" sz="2200" b="1" dirty="0">
              <a:latin typeface="Gill Sans MT" panose="020B0502020104020203" pitchFamily="34" charset="0"/>
            </a:endParaRPr>
          </a:p>
        </p:txBody>
      </p:sp>
      <p:sp>
        <p:nvSpPr>
          <p:cNvPr id="52" name="Content Placeholder 2">
            <a:extLst>
              <a:ext uri="{FF2B5EF4-FFF2-40B4-BE49-F238E27FC236}">
                <a16:creationId xmlns:a16="http://schemas.microsoft.com/office/drawing/2014/main" id="{85E2B042-3825-408C-9F85-593A5C8DCC95}"/>
              </a:ext>
            </a:extLst>
          </p:cNvPr>
          <p:cNvSpPr txBox="1">
            <a:spLocks/>
          </p:cNvSpPr>
          <p:nvPr/>
        </p:nvSpPr>
        <p:spPr>
          <a:xfrm>
            <a:off x="6297241" y="584032"/>
            <a:ext cx="5894759"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lvl="1" indent="0">
              <a:buNone/>
              <a:tabLst>
                <a:tab pos="6342063" algn="l"/>
                <a:tab pos="11887200" algn="r"/>
              </a:tabLst>
            </a:pPr>
            <a:r>
              <a:rPr lang="en-US" b="1" dirty="0">
                <a:solidFill>
                  <a:schemeClr val="bg1"/>
                </a:solidFill>
                <a:latin typeface="Gill Sans Nova" panose="020B0602020104020203" pitchFamily="34" charset="0"/>
              </a:rPr>
              <a:t>Consequences*</a:t>
            </a:r>
          </a:p>
        </p:txBody>
      </p:sp>
      <p:sp>
        <p:nvSpPr>
          <p:cNvPr id="54" name="TextBox 53">
            <a:extLst>
              <a:ext uri="{FF2B5EF4-FFF2-40B4-BE49-F238E27FC236}">
                <a16:creationId xmlns:a16="http://schemas.microsoft.com/office/drawing/2014/main" id="{14148FC5-2EED-41BD-AD54-7704FD5D9F44}"/>
              </a:ext>
            </a:extLst>
          </p:cNvPr>
          <p:cNvSpPr txBox="1"/>
          <p:nvPr/>
        </p:nvSpPr>
        <p:spPr>
          <a:xfrm>
            <a:off x="6341324" y="3733834"/>
            <a:ext cx="5850676" cy="1107996"/>
          </a:xfrm>
          <a:prstGeom prst="rect">
            <a:avLst/>
          </a:prstGeom>
          <a:noFill/>
        </p:spPr>
        <p:txBody>
          <a:bodyPr wrap="square">
            <a:spAutoFit/>
          </a:bodyPr>
          <a:lstStyle/>
          <a:p>
            <a:pPr>
              <a:tabLst>
                <a:tab pos="4397375" algn="l"/>
              </a:tabLst>
            </a:pPr>
            <a:r>
              <a:rPr lang="en-US" sz="2200" dirty="0">
                <a:latin typeface="Gill Sans MT" panose="020B0502020104020203" pitchFamily="34" charset="0"/>
              </a:rPr>
              <a:t>Structural construals lead to </a:t>
            </a:r>
            <a:r>
              <a:rPr lang="en-US" sz="2200" b="1" dirty="0">
                <a:latin typeface="Gill Sans MT" panose="020B0502020104020203" pitchFamily="34" charset="0"/>
              </a:rPr>
              <a:t>less</a:t>
            </a:r>
            <a:r>
              <a:rPr lang="en-US" sz="2200" dirty="0">
                <a:latin typeface="Gill Sans MT" panose="020B0502020104020203" pitchFamily="34" charset="0"/>
              </a:rPr>
              <a:t> </a:t>
            </a:r>
            <a:r>
              <a:rPr lang="en-US" sz="2200" b="1" dirty="0">
                <a:latin typeface="Gill Sans MT" panose="020B0502020104020203" pitchFamily="34" charset="0"/>
              </a:rPr>
              <a:t>normativity </a:t>
            </a:r>
            <a:r>
              <a:rPr lang="en-US" sz="2200" dirty="0">
                <a:latin typeface="Gill Sans MT" panose="020B0502020104020203" pitchFamily="34" charset="0"/>
              </a:rPr>
              <a:t>about a category member who expresses a different attribute than cultural, than biological.</a:t>
            </a:r>
            <a:r>
              <a:rPr lang="en-US" sz="2200" b="1" dirty="0">
                <a:solidFill>
                  <a:schemeClr val="bg1">
                    <a:lumMod val="65000"/>
                  </a:schemeClr>
                </a:solidFill>
                <a:latin typeface="Gill Sans MT" panose="020B0502020104020203" pitchFamily="34" charset="0"/>
              </a:rPr>
              <a:t> </a:t>
            </a:r>
          </a:p>
        </p:txBody>
      </p:sp>
      <p:sp>
        <p:nvSpPr>
          <p:cNvPr id="56" name="TextBox 55">
            <a:extLst>
              <a:ext uri="{FF2B5EF4-FFF2-40B4-BE49-F238E27FC236}">
                <a16:creationId xmlns:a16="http://schemas.microsoft.com/office/drawing/2014/main" id="{F9FB14CD-AA9B-4EED-ABCB-6744D5AC478A}"/>
              </a:ext>
            </a:extLst>
          </p:cNvPr>
          <p:cNvSpPr txBox="1"/>
          <p:nvPr/>
        </p:nvSpPr>
        <p:spPr>
          <a:xfrm>
            <a:off x="6341324" y="4963549"/>
            <a:ext cx="5850676" cy="1446550"/>
          </a:xfrm>
          <a:prstGeom prst="rect">
            <a:avLst/>
          </a:prstGeom>
          <a:noFill/>
        </p:spPr>
        <p:txBody>
          <a:bodyPr wrap="square">
            <a:spAutoFit/>
          </a:bodyPr>
          <a:lstStyle/>
          <a:p>
            <a:pPr>
              <a:tabLst>
                <a:tab pos="4397375" algn="l"/>
              </a:tabLst>
            </a:pPr>
            <a:r>
              <a:rPr lang="en-US" sz="2200" dirty="0">
                <a:latin typeface="Gill Sans MT" panose="020B0502020104020203" pitchFamily="34" charset="0"/>
              </a:rPr>
              <a:t>Structural construals suggest </a:t>
            </a:r>
            <a:r>
              <a:rPr lang="en-US" sz="2200" b="1" dirty="0">
                <a:latin typeface="Gill Sans MT" panose="020B0502020104020203" pitchFamily="34" charset="0"/>
              </a:rPr>
              <a:t>interventions targeting the structural context</a:t>
            </a:r>
            <a:r>
              <a:rPr lang="en-US" sz="2200" dirty="0">
                <a:latin typeface="Gill Sans MT" panose="020B0502020104020203" pitchFamily="34" charset="0"/>
              </a:rPr>
              <a:t>, while biological and cultural construals suggest interventions targeting the group. </a:t>
            </a:r>
            <a:endParaRPr lang="en-US" sz="2200" dirty="0">
              <a:solidFill>
                <a:schemeClr val="bg1">
                  <a:lumMod val="65000"/>
                </a:schemeClr>
              </a:solidFill>
            </a:endParaRPr>
          </a:p>
        </p:txBody>
      </p:sp>
      <p:sp>
        <p:nvSpPr>
          <p:cNvPr id="20" name="TextBox 19">
            <a:extLst>
              <a:ext uri="{FF2B5EF4-FFF2-40B4-BE49-F238E27FC236}">
                <a16:creationId xmlns:a16="http://schemas.microsoft.com/office/drawing/2014/main" id="{AD48DCBC-108D-4E13-A090-04E3ED4F855F}"/>
              </a:ext>
            </a:extLst>
          </p:cNvPr>
          <p:cNvSpPr txBox="1"/>
          <p:nvPr/>
        </p:nvSpPr>
        <p:spPr>
          <a:xfrm>
            <a:off x="6265631" y="6416555"/>
            <a:ext cx="5850676" cy="369332"/>
          </a:xfrm>
          <a:prstGeom prst="rect">
            <a:avLst/>
          </a:prstGeom>
          <a:noFill/>
        </p:spPr>
        <p:txBody>
          <a:bodyPr wrap="square">
            <a:spAutoFit/>
          </a:bodyPr>
          <a:lstStyle/>
          <a:p>
            <a:pPr algn="r">
              <a:tabLst>
                <a:tab pos="4397375" algn="l"/>
              </a:tabLst>
            </a:pPr>
            <a:r>
              <a:rPr lang="en-US" dirty="0">
                <a:solidFill>
                  <a:schemeClr val="bg1">
                    <a:lumMod val="65000"/>
                  </a:schemeClr>
                </a:solidFill>
                <a:latin typeface="Gill Sans MT" panose="020B0502020104020203" pitchFamily="34" charset="0"/>
              </a:rPr>
              <a:t>*all controlled for the difficulty of intervention</a:t>
            </a:r>
            <a:endParaRPr lang="en-US" sz="1600" dirty="0">
              <a:solidFill>
                <a:schemeClr val="bg1">
                  <a:lumMod val="65000"/>
                </a:schemeClr>
              </a:solidFill>
            </a:endParaRPr>
          </a:p>
        </p:txBody>
      </p:sp>
      <p:sp>
        <p:nvSpPr>
          <p:cNvPr id="21" name="TextBox 20">
            <a:extLst>
              <a:ext uri="{FF2B5EF4-FFF2-40B4-BE49-F238E27FC236}">
                <a16:creationId xmlns:a16="http://schemas.microsoft.com/office/drawing/2014/main" id="{FFA9E9DE-84DA-4B42-A052-EAF26E98437C}"/>
              </a:ext>
            </a:extLst>
          </p:cNvPr>
          <p:cNvSpPr txBox="1"/>
          <p:nvPr/>
        </p:nvSpPr>
        <p:spPr>
          <a:xfrm>
            <a:off x="6341324" y="1299452"/>
            <a:ext cx="5850676" cy="5558548"/>
          </a:xfrm>
          <a:prstGeom prst="rect">
            <a:avLst/>
          </a:prstGeom>
          <a:solidFill>
            <a:srgbClr val="C00000">
              <a:alpha val="89804"/>
            </a:srgbClr>
          </a:solidFill>
        </p:spPr>
        <p:txBody>
          <a:bodyPr wrap="square">
            <a:noAutofit/>
          </a:bodyPr>
          <a:lstStyle/>
          <a:p>
            <a:pPr>
              <a:tabLst>
                <a:tab pos="4397375" algn="l"/>
              </a:tabLst>
            </a:pPr>
            <a:r>
              <a:rPr lang="en-US" sz="4000" dirty="0">
                <a:solidFill>
                  <a:schemeClr val="bg1"/>
                </a:solidFill>
                <a:latin typeface="Gill Sans MT" panose="020B0502020104020203" pitchFamily="34" charset="0"/>
              </a:rPr>
              <a:t>one-trial design</a:t>
            </a:r>
          </a:p>
          <a:p>
            <a:pPr>
              <a:tabLst>
                <a:tab pos="4397375" algn="l"/>
              </a:tabLst>
            </a:pPr>
            <a:r>
              <a:rPr lang="en-US" sz="4000" dirty="0">
                <a:solidFill>
                  <a:schemeClr val="bg1"/>
                </a:solidFill>
                <a:latin typeface="Gill Sans MT" panose="020B0502020104020203" pitchFamily="34" charset="0"/>
              </a:rPr>
              <a:t>How much tied to the specific explanations (negative utility on other prop.) chosen, or specific property (diet) chosen?</a:t>
            </a:r>
          </a:p>
          <a:p>
            <a:pPr>
              <a:tabLst>
                <a:tab pos="4397375" algn="l"/>
              </a:tabLst>
            </a:pPr>
            <a:endParaRPr lang="en-US" sz="4000" dirty="0">
              <a:solidFill>
                <a:schemeClr val="bg1"/>
              </a:solidFill>
              <a:latin typeface="Gill Sans MT" panose="020B0502020104020203" pitchFamily="34" charset="0"/>
              <a:ea typeface="Cambria" panose="02040503050406030204" pitchFamily="18" charset="0"/>
            </a:endParaRPr>
          </a:p>
          <a:p>
            <a:pPr>
              <a:tabLst>
                <a:tab pos="4397375" algn="l"/>
              </a:tabLst>
            </a:pPr>
            <a:r>
              <a:rPr lang="en-US" sz="4000" dirty="0">
                <a:solidFill>
                  <a:schemeClr val="bg1"/>
                </a:solidFill>
                <a:latin typeface="Gill Sans MT" panose="020B0502020104020203" pitchFamily="34" charset="0"/>
                <a:ea typeface="Cambria" panose="02040503050406030204" pitchFamily="18" charset="0"/>
                <a:sym typeface="Wingdings" panose="05000000000000000000" pitchFamily="2" charset="2"/>
              </a:rPr>
              <a:t> follow-up with adults</a:t>
            </a:r>
            <a:endParaRPr lang="en-US" sz="4000" dirty="0">
              <a:solidFill>
                <a:schemeClr val="bg1"/>
              </a:solidFill>
              <a:latin typeface="Cambria" panose="02040503050406030204" pitchFamily="18" charset="0"/>
              <a:ea typeface="Cambria" panose="02040503050406030204" pitchFamily="18" charset="0"/>
            </a:endParaRPr>
          </a:p>
        </p:txBody>
      </p:sp>
      <p:sp>
        <p:nvSpPr>
          <p:cNvPr id="24" name="TextBox 23">
            <a:extLst>
              <a:ext uri="{FF2B5EF4-FFF2-40B4-BE49-F238E27FC236}">
                <a16:creationId xmlns:a16="http://schemas.microsoft.com/office/drawing/2014/main" id="{52D84229-1F92-4071-A41D-EF63BE6E9108}"/>
              </a:ext>
            </a:extLst>
          </p:cNvPr>
          <p:cNvSpPr txBox="1"/>
          <p:nvPr/>
        </p:nvSpPr>
        <p:spPr>
          <a:xfrm>
            <a:off x="152582" y="3299946"/>
            <a:ext cx="1414961" cy="400110"/>
          </a:xfrm>
          <a:prstGeom prst="rect">
            <a:avLst/>
          </a:prstGeom>
          <a:noFill/>
        </p:spPr>
        <p:txBody>
          <a:bodyPr wrap="square">
            <a:spAutoFit/>
          </a:bodyPr>
          <a:lstStyle/>
          <a:p>
            <a:r>
              <a:rPr lang="en-US" sz="2000" b="1" dirty="0">
                <a:solidFill>
                  <a:schemeClr val="accent1">
                    <a:lumMod val="75000"/>
                  </a:schemeClr>
                </a:solidFill>
                <a:latin typeface="Gill Sans Nova" panose="020B0602020104020203" pitchFamily="34" charset="0"/>
                <a:ea typeface="Cambria" panose="02040503050406030204" pitchFamily="18" charset="0"/>
              </a:rPr>
              <a:t>Biological</a:t>
            </a:r>
          </a:p>
        </p:txBody>
      </p:sp>
      <p:sp>
        <p:nvSpPr>
          <p:cNvPr id="27" name="TextBox 26">
            <a:extLst>
              <a:ext uri="{FF2B5EF4-FFF2-40B4-BE49-F238E27FC236}">
                <a16:creationId xmlns:a16="http://schemas.microsoft.com/office/drawing/2014/main" id="{F322F23A-1ED8-41AF-BAE3-29A84DC75F6C}"/>
              </a:ext>
            </a:extLst>
          </p:cNvPr>
          <p:cNvSpPr txBox="1"/>
          <p:nvPr/>
        </p:nvSpPr>
        <p:spPr>
          <a:xfrm>
            <a:off x="152582" y="4441821"/>
            <a:ext cx="1260582" cy="400110"/>
          </a:xfrm>
          <a:prstGeom prst="rect">
            <a:avLst/>
          </a:prstGeom>
          <a:noFill/>
        </p:spPr>
        <p:txBody>
          <a:bodyPr wrap="square">
            <a:spAutoFit/>
          </a:bodyPr>
          <a:lstStyle/>
          <a:p>
            <a:r>
              <a:rPr lang="en-US" sz="2000" b="1" dirty="0">
                <a:solidFill>
                  <a:srgbClr val="C09200"/>
                </a:solidFill>
                <a:latin typeface="Gill Sans Nova" panose="020B0602020104020203" pitchFamily="34" charset="0"/>
                <a:ea typeface="Cambria" panose="02040503050406030204" pitchFamily="18" charset="0"/>
              </a:rPr>
              <a:t>Cultural</a:t>
            </a:r>
          </a:p>
        </p:txBody>
      </p:sp>
      <p:sp>
        <p:nvSpPr>
          <p:cNvPr id="29" name="TextBox 28">
            <a:extLst>
              <a:ext uri="{FF2B5EF4-FFF2-40B4-BE49-F238E27FC236}">
                <a16:creationId xmlns:a16="http://schemas.microsoft.com/office/drawing/2014/main" id="{39C2D759-276A-4CF2-BEE1-953DA34FF203}"/>
              </a:ext>
            </a:extLst>
          </p:cNvPr>
          <p:cNvSpPr txBox="1"/>
          <p:nvPr/>
        </p:nvSpPr>
        <p:spPr>
          <a:xfrm>
            <a:off x="152582" y="5634246"/>
            <a:ext cx="1414961" cy="400110"/>
          </a:xfrm>
          <a:prstGeom prst="rect">
            <a:avLst/>
          </a:prstGeom>
          <a:noFill/>
        </p:spPr>
        <p:txBody>
          <a:bodyPr wrap="square">
            <a:spAutoFit/>
          </a:bodyPr>
          <a:lstStyle/>
          <a:p>
            <a:r>
              <a:rPr lang="en-US" sz="2000" b="1" dirty="0">
                <a:solidFill>
                  <a:srgbClr val="D9695F"/>
                </a:solidFill>
                <a:latin typeface="Gill Sans Nova" panose="020B0602020104020203" pitchFamily="34" charset="0"/>
                <a:ea typeface="Cambria" panose="02040503050406030204" pitchFamily="18" charset="0"/>
              </a:rPr>
              <a:t>Structural</a:t>
            </a:r>
            <a:endParaRPr lang="en-US" sz="2000" dirty="0">
              <a:solidFill>
                <a:srgbClr val="D9695F"/>
              </a:solidFill>
              <a:latin typeface="Cambria" panose="02040503050406030204" pitchFamily="18" charset="0"/>
              <a:ea typeface="Cambria" panose="02040503050406030204" pitchFamily="18" charset="0"/>
            </a:endParaRPr>
          </a:p>
        </p:txBody>
      </p:sp>
      <p:sp>
        <p:nvSpPr>
          <p:cNvPr id="30" name="Rectangle 29">
            <a:extLst>
              <a:ext uri="{FF2B5EF4-FFF2-40B4-BE49-F238E27FC236}">
                <a16:creationId xmlns:a16="http://schemas.microsoft.com/office/drawing/2014/main" id="{0DF33D0D-1F8B-49D8-A203-AA5AB2792A52}"/>
              </a:ext>
            </a:extLst>
          </p:cNvPr>
          <p:cNvSpPr/>
          <p:nvPr/>
        </p:nvSpPr>
        <p:spPr>
          <a:xfrm>
            <a:off x="152581" y="4826517"/>
            <a:ext cx="4591146" cy="69972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Because they believe eating other berries is bad luck, …</a:t>
            </a:r>
          </a:p>
        </p:txBody>
      </p:sp>
      <p:sp>
        <p:nvSpPr>
          <p:cNvPr id="31" name="Rectangle 30">
            <a:extLst>
              <a:ext uri="{FF2B5EF4-FFF2-40B4-BE49-F238E27FC236}">
                <a16:creationId xmlns:a16="http://schemas.microsoft.com/office/drawing/2014/main" id="{5FF99B30-3AFE-40E9-8038-25C02DFE4D39}"/>
              </a:ext>
            </a:extLst>
          </p:cNvPr>
          <p:cNvSpPr/>
          <p:nvPr/>
        </p:nvSpPr>
        <p:spPr>
          <a:xfrm>
            <a:off x="152583" y="6034356"/>
            <a:ext cx="4751928" cy="698298"/>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Because </a:t>
            </a:r>
            <a:r>
              <a:rPr lang="en-US" sz="2000" dirty="0">
                <a:solidFill>
                  <a:prstClr val="black"/>
                </a:solidFill>
                <a:latin typeface="Cambria" panose="02040503050406030204" pitchFamily="18" charset="0"/>
                <a:ea typeface="Cambria" panose="02040503050406030204" pitchFamily="18" charset="0"/>
              </a:rPr>
              <a:t>star</a:t>
            </a:r>
            <a:r>
              <a:rPr kumimoji="0" lang="en-US" sz="200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berries are the only berries that grow in the area where they live, …</a:t>
            </a:r>
          </a:p>
        </p:txBody>
      </p:sp>
      <p:sp>
        <p:nvSpPr>
          <p:cNvPr id="32" name="TextBox 31">
            <a:extLst>
              <a:ext uri="{FF2B5EF4-FFF2-40B4-BE49-F238E27FC236}">
                <a16:creationId xmlns:a16="http://schemas.microsoft.com/office/drawing/2014/main" id="{766B11AA-1AAF-4786-A4AC-46262B427373}"/>
              </a:ext>
            </a:extLst>
          </p:cNvPr>
          <p:cNvSpPr txBox="1"/>
          <p:nvPr/>
        </p:nvSpPr>
        <p:spPr>
          <a:xfrm>
            <a:off x="4712586" y="3311680"/>
            <a:ext cx="1414961" cy="400110"/>
          </a:xfrm>
          <a:prstGeom prst="rect">
            <a:avLst/>
          </a:prstGeom>
          <a:noFill/>
        </p:spPr>
        <p:txBody>
          <a:bodyPr wrap="square">
            <a:spAutoFit/>
          </a:bodyPr>
          <a:lstStyle/>
          <a:p>
            <a:r>
              <a:rPr lang="en-US" sz="2000" b="1" dirty="0">
                <a:latin typeface="Gill Sans Nova" panose="020B0602020104020203" pitchFamily="34" charset="0"/>
                <a:ea typeface="Cambria" panose="02040503050406030204" pitchFamily="18" charset="0"/>
              </a:rPr>
              <a:t>Diet</a:t>
            </a:r>
          </a:p>
        </p:txBody>
      </p:sp>
      <p:sp>
        <p:nvSpPr>
          <p:cNvPr id="33" name="Rectangle 32">
            <a:extLst>
              <a:ext uri="{FF2B5EF4-FFF2-40B4-BE49-F238E27FC236}">
                <a16:creationId xmlns:a16="http://schemas.microsoft.com/office/drawing/2014/main" id="{B6DA33B7-C434-4A7E-A363-2716B5F0CB05}"/>
              </a:ext>
            </a:extLst>
          </p:cNvPr>
          <p:cNvSpPr/>
          <p:nvPr/>
        </p:nvSpPr>
        <p:spPr>
          <a:xfrm>
            <a:off x="152582" y="3668094"/>
            <a:ext cx="4591146" cy="69972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Because of the way their bodies work, other berries make them sick, so …</a:t>
            </a:r>
          </a:p>
        </p:txBody>
      </p:sp>
      <p:sp>
        <p:nvSpPr>
          <p:cNvPr id="34" name="Rectangle 33">
            <a:extLst>
              <a:ext uri="{FF2B5EF4-FFF2-40B4-BE49-F238E27FC236}">
                <a16:creationId xmlns:a16="http://schemas.microsoft.com/office/drawing/2014/main" id="{96CA03F0-A61C-4208-8322-2D709F3659E3}"/>
              </a:ext>
            </a:extLst>
          </p:cNvPr>
          <p:cNvSpPr/>
          <p:nvPr/>
        </p:nvSpPr>
        <p:spPr>
          <a:xfrm>
            <a:off x="4743728" y="3668094"/>
            <a:ext cx="1461130" cy="3064560"/>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Zarpies</a:t>
            </a:r>
            <a:br>
              <a:rPr lang="en-US" sz="2000" dirty="0">
                <a:solidFill>
                  <a:prstClr val="black"/>
                </a:solidFill>
                <a:latin typeface="Cambria" panose="02040503050406030204" pitchFamily="18" charset="0"/>
                <a:ea typeface="Cambria" panose="02040503050406030204" pitchFamily="18" charset="0"/>
              </a:rPr>
            </a:br>
            <a:r>
              <a:rPr kumimoji="0" lang="en-US" sz="200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eat </a:t>
            </a:r>
            <a:r>
              <a:rPr kumimoji="0" lang="en-US" sz="200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starberries</a:t>
            </a:r>
            <a:r>
              <a:rPr kumimoji="0" lang="en-US" sz="200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a:t>
            </a:r>
          </a:p>
        </p:txBody>
      </p:sp>
      <p:sp>
        <p:nvSpPr>
          <p:cNvPr id="36" name="Title 1">
            <a:extLst>
              <a:ext uri="{FF2B5EF4-FFF2-40B4-BE49-F238E27FC236}">
                <a16:creationId xmlns:a16="http://schemas.microsoft.com/office/drawing/2014/main" id="{0D8D8C42-D726-4B9F-BD5B-743726CE852C}"/>
              </a:ext>
            </a:extLst>
          </p:cNvPr>
          <p:cNvSpPr txBox="1">
            <a:spLocks/>
          </p:cNvSpPr>
          <p:nvPr/>
        </p:nvSpPr>
        <p:spPr>
          <a:xfrm>
            <a:off x="152582" y="1313850"/>
            <a:ext cx="4751928" cy="785762"/>
          </a:xfrm>
          <a:prstGeom prst="rect">
            <a:avLst/>
          </a:prstGeom>
        </p:spPr>
        <p:txBody>
          <a:bodyPr vert="horz" lIns="91440" tIns="45720" rIns="91440" bIns="45720" rtlCol="0" anchor="t" anchorCtr="0">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000" dirty="0">
                <a:solidFill>
                  <a:schemeClr val="tx1"/>
                </a:solidFill>
                <a:latin typeface="Gill Sans Nova" panose="020B0602020104020203" pitchFamily="34" charset="0"/>
                <a:cs typeface="Helvetica" panose="020B0604020202020204" pitchFamily="34" charset="0"/>
              </a:rPr>
              <a:t>adults (n=167, ~55/condition on MTurk)</a:t>
            </a:r>
          </a:p>
          <a:p>
            <a:pPr>
              <a:lnSpc>
                <a:spcPct val="100000"/>
              </a:lnSpc>
            </a:pPr>
            <a:r>
              <a:rPr lang="en-US" sz="2000" dirty="0">
                <a:solidFill>
                  <a:schemeClr val="accent1">
                    <a:lumMod val="50000"/>
                  </a:schemeClr>
                </a:solidFill>
                <a:latin typeface="Gill Sans Nova" panose="020B0602020104020203" pitchFamily="34" charset="0"/>
                <a:cs typeface="Helvetica" panose="020B0604020202020204" pitchFamily="34" charset="0"/>
              </a:rPr>
              <a:t>children (pilot 5-8yo via online testing)</a:t>
            </a:r>
            <a:endParaRPr lang="en-US" sz="2800" dirty="0">
              <a:solidFill>
                <a:schemeClr val="accent1">
                  <a:lumMod val="50000"/>
                </a:schemeClr>
              </a:solidFill>
              <a:latin typeface="Gill Sans Nova" panose="020B0602020104020203" pitchFamily="34" charset="0"/>
              <a:cs typeface="Helvetica" panose="020B0604020202020204" pitchFamily="34" charset="0"/>
            </a:endParaRPr>
          </a:p>
        </p:txBody>
      </p:sp>
      <p:pic>
        <p:nvPicPr>
          <p:cNvPr id="37" name="Picture 36">
            <a:extLst>
              <a:ext uri="{FF2B5EF4-FFF2-40B4-BE49-F238E27FC236}">
                <a16:creationId xmlns:a16="http://schemas.microsoft.com/office/drawing/2014/main" id="{C272329F-A99C-4B43-9C90-8213708E51F6}"/>
              </a:ext>
            </a:extLst>
          </p:cNvPr>
          <p:cNvPicPr>
            <a:picLocks noChangeAspect="1"/>
          </p:cNvPicPr>
          <p:nvPr/>
        </p:nvPicPr>
        <p:blipFill>
          <a:blip r:embed="rId3"/>
          <a:stretch>
            <a:fillRect/>
          </a:stretch>
        </p:blipFill>
        <p:spPr>
          <a:xfrm>
            <a:off x="3640292" y="1229991"/>
            <a:ext cx="1075424" cy="1047195"/>
          </a:xfrm>
          <a:prstGeom prst="rect">
            <a:avLst/>
          </a:prstGeom>
        </p:spPr>
      </p:pic>
      <p:pic>
        <p:nvPicPr>
          <p:cNvPr id="39" name="Picture 38">
            <a:extLst>
              <a:ext uri="{FF2B5EF4-FFF2-40B4-BE49-F238E27FC236}">
                <a16:creationId xmlns:a16="http://schemas.microsoft.com/office/drawing/2014/main" id="{A8150BEB-837B-4D0A-88A3-0DD02CFAC161}"/>
              </a:ext>
            </a:extLst>
          </p:cNvPr>
          <p:cNvPicPr>
            <a:picLocks noChangeAspect="1"/>
          </p:cNvPicPr>
          <p:nvPr/>
        </p:nvPicPr>
        <p:blipFill>
          <a:blip r:embed="rId4"/>
          <a:srcRect/>
          <a:stretch/>
        </p:blipFill>
        <p:spPr>
          <a:xfrm>
            <a:off x="4306939" y="1240411"/>
            <a:ext cx="1335236" cy="1278906"/>
          </a:xfrm>
          <a:prstGeom prst="rect">
            <a:avLst/>
          </a:prstGeom>
        </p:spPr>
      </p:pic>
      <p:pic>
        <p:nvPicPr>
          <p:cNvPr id="40" name="Picture 39">
            <a:extLst>
              <a:ext uri="{FF2B5EF4-FFF2-40B4-BE49-F238E27FC236}">
                <a16:creationId xmlns:a16="http://schemas.microsoft.com/office/drawing/2014/main" id="{4ABF8E8B-0847-428F-86C7-C3CC1626C478}"/>
              </a:ext>
            </a:extLst>
          </p:cNvPr>
          <p:cNvPicPr>
            <a:picLocks noChangeAspect="1"/>
          </p:cNvPicPr>
          <p:nvPr/>
        </p:nvPicPr>
        <p:blipFill>
          <a:blip r:embed="rId5"/>
          <a:srcRect/>
          <a:stretch/>
        </p:blipFill>
        <p:spPr>
          <a:xfrm>
            <a:off x="5573806" y="1295024"/>
            <a:ext cx="553741" cy="898059"/>
          </a:xfrm>
          <a:prstGeom prst="rect">
            <a:avLst/>
          </a:prstGeom>
        </p:spPr>
      </p:pic>
      <p:sp>
        <p:nvSpPr>
          <p:cNvPr id="41" name="Rectangle 40">
            <a:extLst>
              <a:ext uri="{FF2B5EF4-FFF2-40B4-BE49-F238E27FC236}">
                <a16:creationId xmlns:a16="http://schemas.microsoft.com/office/drawing/2014/main" id="{A91B341C-6DAA-4EEF-BBFF-55E0BAAEEAAA}"/>
              </a:ext>
            </a:extLst>
          </p:cNvPr>
          <p:cNvSpPr/>
          <p:nvPr/>
        </p:nvSpPr>
        <p:spPr>
          <a:xfrm>
            <a:off x="152582" y="2324344"/>
            <a:ext cx="5997906" cy="9694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Zarpies</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live on this side of the planet… </a:t>
            </a:r>
            <a:r>
              <a:rPr kumimoji="0" lang="en-US" sz="20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Vawns</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live….</a:t>
            </a:r>
            <a:endParaRPr kumimoji="0" lang="en-US" sz="2000" b="0" i="0" u="none" strike="noStrike" kern="1200" cap="none" spc="0" normalizeH="0" baseline="0" noProof="0" dirty="0">
              <a:ln>
                <a:noFill/>
              </a:ln>
              <a:solidFill>
                <a:prstClr val="black"/>
              </a:solidFill>
              <a:effectLst/>
              <a:uLnTx/>
              <a:uFillTx/>
              <a:latin typeface="Gill Sans Nova" panose="020B0602020104020203" pitchFamily="34" charset="0"/>
              <a:ea typeface="Cambria" panose="020405030504060302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Zarpies</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eat </a:t>
            </a:r>
            <a:r>
              <a:rPr kumimoji="0" lang="en-US" sz="20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starberries</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a:t>
            </a:r>
            <a:r>
              <a:rPr kumimoji="0" lang="en-US" sz="20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Vawns</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eat </a:t>
            </a:r>
            <a:r>
              <a:rPr kumimoji="0" lang="en-US" sz="20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roundberries</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a:t>
            </a:r>
          </a:p>
        </p:txBody>
      </p:sp>
    </p:spTree>
    <p:extLst>
      <p:ext uri="{BB962C8B-B14F-4D97-AF65-F5344CB8AC3E}">
        <p14:creationId xmlns:p14="http://schemas.microsoft.com/office/powerpoint/2010/main" val="4282869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70B59-A173-4735-8BBF-3BEB269D1254}"/>
              </a:ext>
            </a:extLst>
          </p:cNvPr>
          <p:cNvSpPr>
            <a:spLocks noGrp="1"/>
          </p:cNvSpPr>
          <p:nvPr>
            <p:ph type="ctrTitle"/>
          </p:nvPr>
        </p:nvSpPr>
        <p:spPr/>
        <p:txBody>
          <a:bodyPr/>
          <a:lstStyle/>
          <a:p>
            <a:r>
              <a:rPr lang="en-US" dirty="0"/>
              <a:t>Study 2: occupation</a:t>
            </a:r>
          </a:p>
        </p:txBody>
      </p:sp>
      <p:sp>
        <p:nvSpPr>
          <p:cNvPr id="3" name="Subtitle 2">
            <a:extLst>
              <a:ext uri="{FF2B5EF4-FFF2-40B4-BE49-F238E27FC236}">
                <a16:creationId xmlns:a16="http://schemas.microsoft.com/office/drawing/2014/main" id="{D958C402-22AD-4C7B-83BF-F5DEEBF79D2F}"/>
              </a:ext>
            </a:extLst>
          </p:cNvPr>
          <p:cNvSpPr>
            <a:spLocks noGrp="1"/>
          </p:cNvSpPr>
          <p:nvPr>
            <p:ph type="subTitle" idx="1"/>
          </p:nvPr>
        </p:nvSpPr>
        <p:spPr/>
        <p:txBody>
          <a:bodyPr/>
          <a:lstStyle/>
          <a:p>
            <a:r>
              <a:rPr lang="en-US" dirty="0"/>
              <a:t>adults (planned)</a:t>
            </a:r>
          </a:p>
        </p:txBody>
      </p:sp>
    </p:spTree>
    <p:extLst>
      <p:ext uri="{BB962C8B-B14F-4D97-AF65-F5344CB8AC3E}">
        <p14:creationId xmlns:p14="http://schemas.microsoft.com/office/powerpoint/2010/main" val="3424827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Oval 55">
            <a:extLst>
              <a:ext uri="{FF2B5EF4-FFF2-40B4-BE49-F238E27FC236}">
                <a16:creationId xmlns:a16="http://schemas.microsoft.com/office/drawing/2014/main" id="{CE35D0ED-2894-4A11-A76D-AE86D4B9766F}"/>
              </a:ext>
            </a:extLst>
          </p:cNvPr>
          <p:cNvSpPr/>
          <p:nvPr/>
        </p:nvSpPr>
        <p:spPr>
          <a:xfrm flipH="1">
            <a:off x="8909558" y="4887173"/>
            <a:ext cx="2695144" cy="798378"/>
          </a:xfrm>
          <a:prstGeom prst="ellipse">
            <a:avLst/>
          </a:prstGeom>
          <a:solidFill>
            <a:srgbClr val="D9695F">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structural</a:t>
            </a:r>
            <a:endParaRPr lang="en-US" sz="1600" dirty="0">
              <a:solidFill>
                <a:sysClr val="windowText" lastClr="000000"/>
              </a:solidFill>
              <a:latin typeface="Gill Sans Nova" panose="020B0602020104020203" pitchFamily="34" charset="0"/>
            </a:endParaRPr>
          </a:p>
        </p:txBody>
      </p:sp>
      <p:sp>
        <p:nvSpPr>
          <p:cNvPr id="5" name="Title 1">
            <a:extLst>
              <a:ext uri="{FF2B5EF4-FFF2-40B4-BE49-F238E27FC236}">
                <a16:creationId xmlns:a16="http://schemas.microsoft.com/office/drawing/2014/main" id="{8DBA66D7-2AEE-4A1D-ADF2-6B503CCC23E2}"/>
              </a:ext>
            </a:extLst>
          </p:cNvPr>
          <p:cNvSpPr txBox="1">
            <a:spLocks/>
          </p:cNvSpPr>
          <p:nvPr/>
        </p:nvSpPr>
        <p:spPr>
          <a:xfrm>
            <a:off x="270164" y="-126789"/>
            <a:ext cx="11921836" cy="147072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dirty="0">
                <a:solidFill>
                  <a:schemeClr val="tx1"/>
                </a:solidFill>
                <a:latin typeface="Gill Sans Nova" panose="020B0602020104020203" pitchFamily="34" charset="0"/>
                <a:cs typeface="Helvetica" panose="020B0604020202020204" pitchFamily="34" charset="0"/>
              </a:rPr>
              <a:t>Attributing different causes for group’s </a:t>
            </a:r>
            <a:r>
              <a:rPr lang="en-US" b="1" dirty="0">
                <a:solidFill>
                  <a:schemeClr val="tx1"/>
                </a:solidFill>
                <a:latin typeface="Gill Sans Nova" panose="020B0602020104020203" pitchFamily="34" charset="0"/>
                <a:cs typeface="Helvetica" panose="020B0604020202020204" pitchFamily="34" charset="0"/>
              </a:rPr>
              <a:t>occupation</a:t>
            </a:r>
            <a:r>
              <a:rPr lang="en-US" dirty="0">
                <a:solidFill>
                  <a:schemeClr val="tx1"/>
                </a:solidFill>
                <a:latin typeface="Gill Sans Nova" panose="020B0602020104020203" pitchFamily="34" charset="0"/>
                <a:cs typeface="Helvetica" panose="020B0604020202020204" pitchFamily="34" charset="0"/>
              </a:rPr>
              <a:t> patterns</a:t>
            </a:r>
            <a:endParaRPr lang="en-US" sz="8800" dirty="0">
              <a:solidFill>
                <a:schemeClr val="bg1">
                  <a:lumMod val="50000"/>
                </a:schemeClr>
              </a:solidFill>
              <a:latin typeface="Gill Sans Nova" panose="020B0602020104020203" pitchFamily="34" charset="0"/>
              <a:cs typeface="Helvetica" panose="020B0604020202020204" pitchFamily="34" charset="0"/>
            </a:endParaRPr>
          </a:p>
        </p:txBody>
      </p:sp>
      <p:sp>
        <p:nvSpPr>
          <p:cNvPr id="55" name="Oval 54">
            <a:extLst>
              <a:ext uri="{FF2B5EF4-FFF2-40B4-BE49-F238E27FC236}">
                <a16:creationId xmlns:a16="http://schemas.microsoft.com/office/drawing/2014/main" id="{C667F9BC-5334-4E28-AE5B-0EE746CC432C}"/>
              </a:ext>
            </a:extLst>
          </p:cNvPr>
          <p:cNvSpPr/>
          <p:nvPr/>
        </p:nvSpPr>
        <p:spPr>
          <a:xfrm flipH="1">
            <a:off x="993581" y="4817126"/>
            <a:ext cx="2540028" cy="839635"/>
          </a:xfrm>
          <a:prstGeom prst="ellipse">
            <a:avLst/>
          </a:prstGeom>
          <a:solidFill>
            <a:srgbClr val="9CC3CC">
              <a:alpha val="3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biology</a:t>
            </a:r>
            <a:endParaRPr lang="en-US" sz="1600" dirty="0">
              <a:solidFill>
                <a:sysClr val="windowText" lastClr="000000"/>
              </a:solidFill>
              <a:latin typeface="Gill Sans Nova" panose="020B0602020104020203" pitchFamily="34" charset="0"/>
            </a:endParaRPr>
          </a:p>
        </p:txBody>
      </p:sp>
      <p:sp>
        <p:nvSpPr>
          <p:cNvPr id="59" name="Oval 58">
            <a:extLst>
              <a:ext uri="{FF2B5EF4-FFF2-40B4-BE49-F238E27FC236}">
                <a16:creationId xmlns:a16="http://schemas.microsoft.com/office/drawing/2014/main" id="{D15C8A62-B795-4D28-AB83-E618CF699339}"/>
              </a:ext>
            </a:extLst>
          </p:cNvPr>
          <p:cNvSpPr/>
          <p:nvPr/>
        </p:nvSpPr>
        <p:spPr>
          <a:xfrm flipH="1">
            <a:off x="5005901" y="4887173"/>
            <a:ext cx="2200782" cy="699542"/>
          </a:xfrm>
          <a:prstGeom prst="ellipse">
            <a:avLst/>
          </a:prstGeom>
          <a:solidFill>
            <a:srgbClr val="F2BF80">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culture</a:t>
            </a:r>
            <a:endParaRPr lang="en-US" sz="1600" dirty="0">
              <a:solidFill>
                <a:sysClr val="windowText" lastClr="000000"/>
              </a:solidFill>
              <a:latin typeface="Gill Sans Nova" panose="020B0602020104020203" pitchFamily="34" charset="0"/>
            </a:endParaRPr>
          </a:p>
        </p:txBody>
      </p:sp>
      <p:sp>
        <p:nvSpPr>
          <p:cNvPr id="61" name="Oval 60">
            <a:extLst>
              <a:ext uri="{FF2B5EF4-FFF2-40B4-BE49-F238E27FC236}">
                <a16:creationId xmlns:a16="http://schemas.microsoft.com/office/drawing/2014/main" id="{88D277FB-0AF3-49FF-9894-F21D1D128D53}"/>
              </a:ext>
            </a:extLst>
          </p:cNvPr>
          <p:cNvSpPr/>
          <p:nvPr/>
        </p:nvSpPr>
        <p:spPr>
          <a:xfrm flipH="1">
            <a:off x="4659053" y="6156115"/>
            <a:ext cx="2819938" cy="69954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Gill Sans Nova" panose="020B0602020104020203" pitchFamily="34" charset="0"/>
              </a:rPr>
              <a:t>occupation</a:t>
            </a:r>
          </a:p>
        </p:txBody>
      </p:sp>
      <p:sp>
        <p:nvSpPr>
          <p:cNvPr id="22" name="Title 1">
            <a:extLst>
              <a:ext uri="{FF2B5EF4-FFF2-40B4-BE49-F238E27FC236}">
                <a16:creationId xmlns:a16="http://schemas.microsoft.com/office/drawing/2014/main" id="{40974044-71AD-410A-89A8-2D147968F392}"/>
              </a:ext>
            </a:extLst>
          </p:cNvPr>
          <p:cNvSpPr txBox="1">
            <a:spLocks/>
          </p:cNvSpPr>
          <p:nvPr/>
        </p:nvSpPr>
        <p:spPr>
          <a:xfrm>
            <a:off x="351763" y="1138235"/>
            <a:ext cx="4463705" cy="3285851"/>
          </a:xfrm>
          <a:prstGeom prst="rect">
            <a:avLst/>
          </a:prstGeom>
        </p:spPr>
        <p:txBody>
          <a:bodyPr vert="horz" lIns="91440" tIns="45720" rIns="91440" bIns="45720" rtlCol="0" anchor="ctr">
            <a:normAutofit fontScale="92500"/>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Sherpa people &amp; mountaineering</a:t>
            </a:r>
            <a:r>
              <a:rPr lang="en-US" sz="3000" dirty="0">
                <a:solidFill>
                  <a:schemeClr val="tx1"/>
                </a:solidFill>
                <a:latin typeface="Gill Sans Nova" panose="020B0602020104020203" pitchFamily="34" charset="0"/>
                <a:cs typeface="Helvetica" panose="020B0604020202020204" pitchFamily="34" charset="0"/>
              </a:rPr>
              <a:t> </a:t>
            </a:r>
            <a:r>
              <a:rPr lang="en-US" sz="2400" dirty="0">
                <a:solidFill>
                  <a:schemeClr val="bg1">
                    <a:lumMod val="50000"/>
                  </a:schemeClr>
                </a:solidFill>
                <a:latin typeface="Gill Sans Nova" panose="020B0602020104020203" pitchFamily="34" charset="0"/>
                <a:cs typeface="Helvetica" panose="020B0604020202020204" pitchFamily="34" charset="0"/>
              </a:rPr>
              <a:t>(more hemoglobin)</a:t>
            </a:r>
          </a:p>
          <a:p>
            <a:pPr>
              <a:lnSpc>
                <a:spcPct val="100000"/>
              </a:lnSpc>
            </a:pPr>
            <a:r>
              <a:rPr lang="en-US" sz="2800" dirty="0">
                <a:solidFill>
                  <a:schemeClr val="tx1"/>
                </a:solidFill>
                <a:latin typeface="Gill Sans Nova" panose="020B0602020104020203" pitchFamily="34" charset="0"/>
                <a:cs typeface="Helvetica" panose="020B0604020202020204" pitchFamily="34" charset="0"/>
              </a:rPr>
              <a:t>Japanese women &amp; pearl fishing</a:t>
            </a:r>
            <a:br>
              <a:rPr lang="en-US" sz="2800" dirty="0">
                <a:solidFill>
                  <a:schemeClr val="bg1">
                    <a:lumMod val="50000"/>
                  </a:schemeClr>
                </a:solidFill>
                <a:latin typeface="Gill Sans Nova" panose="020B0602020104020203" pitchFamily="34" charset="0"/>
                <a:cs typeface="Helvetica" panose="020B0604020202020204" pitchFamily="34" charset="0"/>
              </a:rPr>
            </a:br>
            <a:r>
              <a:rPr lang="en-US" sz="2400" dirty="0">
                <a:solidFill>
                  <a:schemeClr val="bg1">
                    <a:lumMod val="50000"/>
                  </a:schemeClr>
                </a:solidFill>
                <a:latin typeface="Gill Sans Nova" panose="020B0602020104020203" pitchFamily="34" charset="0"/>
                <a:cs typeface="Helvetica" panose="020B0604020202020204" pitchFamily="34" charset="0"/>
              </a:rPr>
              <a:t>(more body fat)</a:t>
            </a:r>
            <a:endParaRPr lang="en-US" sz="3000" dirty="0">
              <a:solidFill>
                <a:schemeClr val="bg1">
                  <a:lumMod val="50000"/>
                </a:schemeClr>
              </a:solidFill>
              <a:latin typeface="Gill Sans Nova" panose="020B0602020104020203" pitchFamily="34" charset="0"/>
              <a:cs typeface="Helvetica" panose="020B0604020202020204" pitchFamily="34" charset="0"/>
            </a:endParaRPr>
          </a:p>
          <a:p>
            <a:pPr>
              <a:lnSpc>
                <a:spcPct val="100000"/>
              </a:lnSpc>
            </a:pPr>
            <a:r>
              <a:rPr lang="en-US" sz="2800" dirty="0">
                <a:solidFill>
                  <a:schemeClr val="tx1"/>
                </a:solidFill>
                <a:latin typeface="Gill Sans Nova" panose="020B0602020104020203" pitchFamily="34" charset="0"/>
                <a:cs typeface="Helvetica" panose="020B0604020202020204" pitchFamily="34" charset="0"/>
              </a:rPr>
              <a:t>women &amp; factory work</a:t>
            </a:r>
            <a:br>
              <a:rPr lang="en-US" sz="3000" dirty="0">
                <a:solidFill>
                  <a:schemeClr val="bg1">
                    <a:lumMod val="50000"/>
                  </a:schemeClr>
                </a:solidFill>
                <a:latin typeface="Gill Sans Nova" panose="020B0602020104020203" pitchFamily="34" charset="0"/>
                <a:cs typeface="Helvetica" panose="020B0604020202020204" pitchFamily="34" charset="0"/>
              </a:rPr>
            </a:br>
            <a:r>
              <a:rPr lang="en-US" sz="2400" dirty="0">
                <a:solidFill>
                  <a:schemeClr val="bg1">
                    <a:lumMod val="50000"/>
                  </a:schemeClr>
                </a:solidFill>
                <a:latin typeface="Gill Sans Nova" panose="020B0602020104020203" pitchFamily="34" charset="0"/>
                <a:cs typeface="Helvetica" panose="020B0604020202020204" pitchFamily="34" charset="0"/>
              </a:rPr>
              <a:t>(“nimble fingers”, “detail-oriented”, docile)</a:t>
            </a:r>
          </a:p>
          <a:p>
            <a:pPr>
              <a:lnSpc>
                <a:spcPct val="100000"/>
              </a:lnSpc>
            </a:pPr>
            <a:r>
              <a:rPr lang="en-US" sz="2800" dirty="0">
                <a:solidFill>
                  <a:schemeClr val="tx1"/>
                </a:solidFill>
                <a:latin typeface="Gill Sans Nova" panose="020B0602020104020203" pitchFamily="34" charset="0"/>
                <a:cs typeface="Helvetica" panose="020B0604020202020204" pitchFamily="34" charset="0"/>
              </a:rPr>
              <a:t>men &amp; tech </a:t>
            </a:r>
            <a:r>
              <a:rPr lang="en-US" sz="2400" dirty="0">
                <a:solidFill>
                  <a:schemeClr val="bg1">
                    <a:lumMod val="50000"/>
                  </a:schemeClr>
                </a:solidFill>
                <a:latin typeface="Gill Sans Nova" panose="020B0602020104020203" pitchFamily="34" charset="0"/>
                <a:cs typeface="Helvetica" panose="020B0604020202020204" pitchFamily="34" charset="0"/>
              </a:rPr>
              <a:t>(“smarter”)</a:t>
            </a:r>
          </a:p>
          <a:p>
            <a:pPr>
              <a:lnSpc>
                <a:spcPct val="100000"/>
              </a:lnSpc>
            </a:pPr>
            <a:r>
              <a:rPr lang="en-US" sz="2800" dirty="0">
                <a:solidFill>
                  <a:schemeClr val="tx1"/>
                </a:solidFill>
                <a:latin typeface="Gill Sans Nova" panose="020B0602020104020203" pitchFamily="34" charset="0"/>
                <a:cs typeface="Helvetica" panose="020B0604020202020204" pitchFamily="34" charset="0"/>
              </a:rPr>
              <a:t>Black people &amp; sports </a:t>
            </a:r>
            <a:r>
              <a:rPr lang="en-US" sz="2400" dirty="0">
                <a:solidFill>
                  <a:schemeClr val="bg1">
                    <a:lumMod val="50000"/>
                  </a:schemeClr>
                </a:solidFill>
                <a:latin typeface="Gill Sans Nova" panose="020B0602020104020203" pitchFamily="34" charset="0"/>
                <a:cs typeface="Helvetica" panose="020B0604020202020204" pitchFamily="34" charset="0"/>
              </a:rPr>
              <a:t>(“stronger”)</a:t>
            </a:r>
          </a:p>
        </p:txBody>
      </p:sp>
      <p:sp>
        <p:nvSpPr>
          <p:cNvPr id="23" name="Title 1">
            <a:extLst>
              <a:ext uri="{FF2B5EF4-FFF2-40B4-BE49-F238E27FC236}">
                <a16:creationId xmlns:a16="http://schemas.microsoft.com/office/drawing/2014/main" id="{850A0D43-3DD4-4F7D-B05D-F59A250247BC}"/>
              </a:ext>
            </a:extLst>
          </p:cNvPr>
          <p:cNvSpPr txBox="1">
            <a:spLocks/>
          </p:cNvSpPr>
          <p:nvPr/>
        </p:nvSpPr>
        <p:spPr>
          <a:xfrm>
            <a:off x="8098971" y="2255444"/>
            <a:ext cx="4093029" cy="1582683"/>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600" dirty="0">
                <a:solidFill>
                  <a:schemeClr val="tx1"/>
                </a:solidFill>
                <a:latin typeface="Gill Sans Nova" panose="020B0602020104020203" pitchFamily="34" charset="0"/>
                <a:cs typeface="Helvetica" panose="020B0604020202020204" pitchFamily="34" charset="0"/>
              </a:rPr>
              <a:t>POC &amp; essential workers </a:t>
            </a:r>
            <a:r>
              <a:rPr lang="en-US" sz="2200" dirty="0">
                <a:solidFill>
                  <a:schemeClr val="bg1">
                    <a:lumMod val="50000"/>
                  </a:schemeClr>
                </a:solidFill>
                <a:latin typeface="Gill Sans Nova" panose="020B0602020104020203" pitchFamily="34" charset="0"/>
                <a:cs typeface="Helvetica" panose="020B0604020202020204" pitchFamily="34" charset="0"/>
              </a:rPr>
              <a:t>(language barrier, limited resources, stereotyping, economic discrimination)</a:t>
            </a:r>
          </a:p>
        </p:txBody>
      </p:sp>
      <p:sp>
        <p:nvSpPr>
          <p:cNvPr id="24" name="Title 1">
            <a:extLst>
              <a:ext uri="{FF2B5EF4-FFF2-40B4-BE49-F238E27FC236}">
                <a16:creationId xmlns:a16="http://schemas.microsoft.com/office/drawing/2014/main" id="{58A15FAC-7893-4E53-BBBB-CD5751C33B18}"/>
              </a:ext>
            </a:extLst>
          </p:cNvPr>
          <p:cNvSpPr txBox="1">
            <a:spLocks/>
          </p:cNvSpPr>
          <p:nvPr/>
        </p:nvSpPr>
        <p:spPr>
          <a:xfrm>
            <a:off x="993581" y="5667821"/>
            <a:ext cx="2540028" cy="424342"/>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ctr">
              <a:lnSpc>
                <a:spcPct val="100000"/>
              </a:lnSpc>
            </a:pPr>
            <a:r>
              <a:rPr lang="en-US" sz="3000" dirty="0">
                <a:solidFill>
                  <a:schemeClr val="bg1">
                    <a:lumMod val="50000"/>
                  </a:schemeClr>
                </a:solidFill>
                <a:latin typeface="Gill Sans Nova" panose="020B0602020104020203" pitchFamily="34" charset="0"/>
                <a:cs typeface="Helvetica" panose="020B0604020202020204" pitchFamily="34" charset="0"/>
              </a:rPr>
              <a:t>within individual</a:t>
            </a:r>
          </a:p>
        </p:txBody>
      </p:sp>
      <p:sp>
        <p:nvSpPr>
          <p:cNvPr id="25" name="Title 1">
            <a:extLst>
              <a:ext uri="{FF2B5EF4-FFF2-40B4-BE49-F238E27FC236}">
                <a16:creationId xmlns:a16="http://schemas.microsoft.com/office/drawing/2014/main" id="{B6F43533-F4C3-41B6-957B-C876D48BE25C}"/>
              </a:ext>
            </a:extLst>
          </p:cNvPr>
          <p:cNvSpPr txBox="1">
            <a:spLocks/>
          </p:cNvSpPr>
          <p:nvPr/>
        </p:nvSpPr>
        <p:spPr>
          <a:xfrm>
            <a:off x="4912791" y="5684581"/>
            <a:ext cx="2540028" cy="424342"/>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ctr">
              <a:lnSpc>
                <a:spcPct val="100000"/>
              </a:lnSpc>
            </a:pPr>
            <a:r>
              <a:rPr lang="en-US" sz="3000" dirty="0">
                <a:solidFill>
                  <a:schemeClr val="bg1">
                    <a:lumMod val="50000"/>
                  </a:schemeClr>
                </a:solidFill>
                <a:latin typeface="Gill Sans Nova" panose="020B0602020104020203" pitchFamily="34" charset="0"/>
                <a:cs typeface="Helvetica" panose="020B0604020202020204" pitchFamily="34" charset="0"/>
              </a:rPr>
              <a:t>within group</a:t>
            </a:r>
          </a:p>
        </p:txBody>
      </p:sp>
      <p:sp>
        <p:nvSpPr>
          <p:cNvPr id="26" name="Title 1">
            <a:extLst>
              <a:ext uri="{FF2B5EF4-FFF2-40B4-BE49-F238E27FC236}">
                <a16:creationId xmlns:a16="http://schemas.microsoft.com/office/drawing/2014/main" id="{0055EACC-014B-4428-8BAC-DE539CDF18AD}"/>
              </a:ext>
            </a:extLst>
          </p:cNvPr>
          <p:cNvSpPr txBox="1">
            <a:spLocks/>
          </p:cNvSpPr>
          <p:nvPr/>
        </p:nvSpPr>
        <p:spPr>
          <a:xfrm>
            <a:off x="8987116" y="5685551"/>
            <a:ext cx="2540028" cy="424342"/>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ctr">
              <a:lnSpc>
                <a:spcPct val="100000"/>
              </a:lnSpc>
            </a:pPr>
            <a:r>
              <a:rPr lang="en-US" sz="3000" dirty="0">
                <a:solidFill>
                  <a:schemeClr val="bg1">
                    <a:lumMod val="50000"/>
                  </a:schemeClr>
                </a:solidFill>
                <a:latin typeface="Gill Sans Nova" panose="020B0602020104020203" pitchFamily="34" charset="0"/>
                <a:cs typeface="Helvetica" panose="020B0604020202020204" pitchFamily="34" charset="0"/>
              </a:rPr>
              <a:t>external to group</a:t>
            </a:r>
          </a:p>
        </p:txBody>
      </p:sp>
      <p:sp>
        <p:nvSpPr>
          <p:cNvPr id="27" name="Title 1">
            <a:extLst>
              <a:ext uri="{FF2B5EF4-FFF2-40B4-BE49-F238E27FC236}">
                <a16:creationId xmlns:a16="http://schemas.microsoft.com/office/drawing/2014/main" id="{5C90A665-82FC-45EB-9676-AC0865836337}"/>
              </a:ext>
            </a:extLst>
          </p:cNvPr>
          <p:cNvSpPr txBox="1">
            <a:spLocks/>
          </p:cNvSpPr>
          <p:nvPr/>
        </p:nvSpPr>
        <p:spPr>
          <a:xfrm>
            <a:off x="4897067" y="3283046"/>
            <a:ext cx="3447438" cy="1466594"/>
          </a:xfrm>
          <a:prstGeom prst="rect">
            <a:avLst/>
          </a:prstGeom>
        </p:spPr>
        <p:txBody>
          <a:bodyPr vert="horz" lIns="91440" tIns="45720" rIns="91440" bIns="45720" rtlCol="0" anchor="ctr">
            <a:normAutofit fontScale="92500"/>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600" dirty="0">
                <a:solidFill>
                  <a:schemeClr val="tx1"/>
                </a:solidFill>
                <a:latin typeface="Gill Sans Nova" panose="020B0602020104020203" pitchFamily="34" charset="0"/>
                <a:cs typeface="Helvetica" panose="020B0604020202020204" pitchFamily="34" charset="0"/>
              </a:rPr>
              <a:t>Asians &amp; math</a:t>
            </a:r>
            <a:endParaRPr lang="en-US" sz="2200" dirty="0">
              <a:solidFill>
                <a:schemeClr val="tx1"/>
              </a:solidFill>
              <a:latin typeface="Gill Sans Nova" panose="020B0602020104020203" pitchFamily="34" charset="0"/>
              <a:cs typeface="Helvetica" panose="020B0604020202020204" pitchFamily="34" charset="0"/>
            </a:endParaRPr>
          </a:p>
          <a:p>
            <a:pPr>
              <a:lnSpc>
                <a:spcPct val="100000"/>
              </a:lnSpc>
            </a:pPr>
            <a:r>
              <a:rPr lang="en-US" sz="2200" dirty="0">
                <a:solidFill>
                  <a:schemeClr val="bg1">
                    <a:lumMod val="50000"/>
                  </a:schemeClr>
                </a:solidFill>
                <a:latin typeface="Gill Sans Nova" panose="020B0602020104020203" pitchFamily="34" charset="0"/>
                <a:cs typeface="Helvetica" panose="020B0604020202020204" pitchFamily="34" charset="0"/>
              </a:rPr>
              <a:t>(math drills, families value math) </a:t>
            </a:r>
          </a:p>
          <a:p>
            <a:pPr>
              <a:lnSpc>
                <a:spcPct val="100000"/>
              </a:lnSpc>
            </a:pPr>
            <a:r>
              <a:rPr lang="en-US" sz="2600" dirty="0">
                <a:solidFill>
                  <a:schemeClr val="tx1"/>
                </a:solidFill>
                <a:latin typeface="Gill Sans Nova" panose="020B0602020104020203" pitchFamily="34" charset="0"/>
                <a:cs typeface="Helvetica" panose="020B0604020202020204" pitchFamily="34" charset="0"/>
              </a:rPr>
              <a:t>Chinese people &amp; martial arts</a:t>
            </a:r>
            <a:endParaRPr lang="en-US" sz="2200" dirty="0">
              <a:solidFill>
                <a:schemeClr val="tx1"/>
              </a:solidFill>
              <a:latin typeface="Gill Sans Nova" panose="020B0602020104020203" pitchFamily="34" charset="0"/>
              <a:cs typeface="Helvetica" panose="020B0604020202020204" pitchFamily="34" charset="0"/>
            </a:endParaRPr>
          </a:p>
          <a:p>
            <a:pPr>
              <a:lnSpc>
                <a:spcPct val="100000"/>
              </a:lnSpc>
            </a:pPr>
            <a:r>
              <a:rPr lang="en-US" sz="2200" dirty="0">
                <a:solidFill>
                  <a:schemeClr val="bg1">
                    <a:lumMod val="50000"/>
                  </a:schemeClr>
                </a:solidFill>
                <a:latin typeface="Gill Sans Nova" panose="020B0602020104020203" pitchFamily="34" charset="0"/>
                <a:cs typeface="Helvetica" panose="020B0604020202020204" pitchFamily="34" charset="0"/>
              </a:rPr>
              <a:t>(</a:t>
            </a:r>
            <a:r>
              <a:rPr lang="en-US" sz="2200" dirty="0" err="1">
                <a:solidFill>
                  <a:schemeClr val="bg1">
                    <a:lumMod val="50000"/>
                  </a:schemeClr>
                </a:solidFill>
                <a:latin typeface="Gill Sans Nova" panose="020B0602020104020203" pitchFamily="34" charset="0"/>
                <a:cs typeface="Helvetica" panose="020B0604020202020204" pitchFamily="34" charset="0"/>
              </a:rPr>
              <a:t>Orientialism</a:t>
            </a:r>
            <a:r>
              <a:rPr lang="en-US" sz="2200" dirty="0">
                <a:solidFill>
                  <a:schemeClr val="bg1">
                    <a:lumMod val="50000"/>
                  </a:schemeClr>
                </a:solidFill>
                <a:latin typeface="Gill Sans Nova" panose="020B0602020104020203" pitchFamily="34" charset="0"/>
                <a:cs typeface="Helvetica" panose="020B0604020202020204" pitchFamily="34" charset="0"/>
              </a:rPr>
              <a:t>, exoticism)</a:t>
            </a:r>
          </a:p>
        </p:txBody>
      </p:sp>
      <p:sp>
        <p:nvSpPr>
          <p:cNvPr id="16" name="TextBox 15">
            <a:extLst>
              <a:ext uri="{FF2B5EF4-FFF2-40B4-BE49-F238E27FC236}">
                <a16:creationId xmlns:a16="http://schemas.microsoft.com/office/drawing/2014/main" id="{F6A9EB5B-9032-4F26-9833-E81D085760A3}"/>
              </a:ext>
            </a:extLst>
          </p:cNvPr>
          <p:cNvSpPr txBox="1"/>
          <p:nvPr/>
        </p:nvSpPr>
        <p:spPr>
          <a:xfrm>
            <a:off x="5758544" y="1224211"/>
            <a:ext cx="6163292" cy="129266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effectLst/>
                <a:uLnTx/>
                <a:uFillTx/>
                <a:latin typeface="Gill Sans Nova" panose="020B0602020104020203" pitchFamily="34" charset="0"/>
                <a:ea typeface="+mn-ea"/>
                <a:cs typeface="Helvetica" panose="020B0604020202020204" pitchFamily="34" charset="0"/>
              </a:rPr>
              <a:t>Chinese-Americans &amp; restaurants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effectLst/>
                <a:uLnTx/>
                <a:uFillTx/>
                <a:latin typeface="Gill Sans Nova" panose="020B0602020104020203" pitchFamily="34" charset="0"/>
                <a:ea typeface="+mn-ea"/>
                <a:cs typeface="Helvetica" panose="020B0604020202020204" pitchFamily="34" charset="0"/>
              </a:rPr>
              <a:t>Latino men &amp; farm workers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effectLst/>
                <a:uLnTx/>
                <a:uFillTx/>
                <a:latin typeface="Gill Sans Nova" panose="020B0602020104020203" pitchFamily="34" charset="0"/>
                <a:ea typeface="+mn-ea"/>
                <a:cs typeface="Helvetica" panose="020B0604020202020204" pitchFamily="34" charset="0"/>
              </a:rPr>
              <a:t>Latina </a:t>
            </a:r>
            <a:r>
              <a:rPr kumimoji="0" lang="en-US" sz="2600" b="0" i="0" u="none" strike="noStrike" kern="1200" cap="none" spc="0" normalizeH="0" baseline="0" noProof="0" dirty="0">
                <a:ln>
                  <a:noFill/>
                </a:ln>
                <a:effectLst/>
                <a:uLnTx/>
                <a:uFillTx/>
                <a:latin typeface="Gill Sans Nova" panose="020B0602020104020203" pitchFamily="34" charset="0"/>
                <a:cs typeface="Helvetica" panose="020B0604020202020204" pitchFamily="34" charset="0"/>
              </a:rPr>
              <a:t>women &amp; domestic workers</a:t>
            </a:r>
            <a:endParaRPr lang="en-US" dirty="0"/>
          </a:p>
        </p:txBody>
      </p:sp>
      <p:sp>
        <p:nvSpPr>
          <p:cNvPr id="18" name="TextBox 17">
            <a:extLst>
              <a:ext uri="{FF2B5EF4-FFF2-40B4-BE49-F238E27FC236}">
                <a16:creationId xmlns:a16="http://schemas.microsoft.com/office/drawing/2014/main" id="{79CA47C7-5ED1-4DEE-A61E-E0432633BC3E}"/>
              </a:ext>
            </a:extLst>
          </p:cNvPr>
          <p:cNvSpPr txBox="1"/>
          <p:nvPr/>
        </p:nvSpPr>
        <p:spPr>
          <a:xfrm>
            <a:off x="5779820" y="2447399"/>
            <a:ext cx="2297875" cy="769441"/>
          </a:xfrm>
          <a:prstGeom prst="rect">
            <a:avLst/>
          </a:prstGeom>
          <a:noFill/>
        </p:spPr>
        <p:txBody>
          <a:bodyPr wrap="square">
            <a:spAutoFit/>
          </a:bodyPr>
          <a:lstStyle/>
          <a:p>
            <a:r>
              <a:rPr lang="en-US" sz="2200" dirty="0">
                <a:solidFill>
                  <a:schemeClr val="bg1">
                    <a:lumMod val="50000"/>
                  </a:schemeClr>
                </a:solidFill>
                <a:latin typeface="Gill Sans Nova" panose="020B0602020104020203" pitchFamily="34" charset="0"/>
                <a:cs typeface="Helvetica" panose="020B0604020202020204" pitchFamily="34" charset="0"/>
              </a:rPr>
              <a:t>(social networks, weak ties)</a:t>
            </a:r>
            <a:endParaRPr lang="en-US" sz="2200" dirty="0"/>
          </a:p>
        </p:txBody>
      </p:sp>
    </p:spTree>
    <p:extLst>
      <p:ext uri="{BB962C8B-B14F-4D97-AF65-F5344CB8AC3E}">
        <p14:creationId xmlns:p14="http://schemas.microsoft.com/office/powerpoint/2010/main" val="28935463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7" grpId="0"/>
      <p:bldP spid="16" grpId="0"/>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80697"/>
            <a:ext cx="6150488"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119063" lvl="1" indent="0">
              <a:buNone/>
              <a:tabLst>
                <a:tab pos="6342063" algn="l"/>
                <a:tab pos="11887200" algn="r"/>
              </a:tabLst>
            </a:pPr>
            <a:r>
              <a:rPr lang="en-US" b="1" dirty="0">
                <a:solidFill>
                  <a:schemeClr val="bg1"/>
                </a:solidFill>
                <a:latin typeface="Gill Sans Nova" panose="020B0602020104020203" pitchFamily="34" charset="0"/>
              </a:rPr>
              <a:t>Construals</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23" name="TextBox 22">
            <a:extLst>
              <a:ext uri="{FF2B5EF4-FFF2-40B4-BE49-F238E27FC236}">
                <a16:creationId xmlns:a16="http://schemas.microsoft.com/office/drawing/2014/main" id="{2641E272-1369-4925-BEAC-DC3A9B4D180F}"/>
              </a:ext>
            </a:extLst>
          </p:cNvPr>
          <p:cNvSpPr txBox="1"/>
          <p:nvPr/>
        </p:nvSpPr>
        <p:spPr>
          <a:xfrm>
            <a:off x="152582" y="1885394"/>
            <a:ext cx="6372041" cy="2031325"/>
          </a:xfrm>
          <a:prstGeom prst="rect">
            <a:avLst/>
          </a:prstGeom>
          <a:noFill/>
        </p:spPr>
        <p:txBody>
          <a:bodyPr wrap="square">
            <a:spAutoFit/>
          </a:bodyPr>
          <a:lstStyle/>
          <a:p>
            <a:pPr algn="l"/>
            <a:r>
              <a:rPr lang="en-US" b="1" i="0" dirty="0" err="1">
                <a:effectLst/>
                <a:latin typeface="Cambria" panose="02040503050406030204" pitchFamily="18" charset="0"/>
                <a:ea typeface="Cambria" panose="02040503050406030204" pitchFamily="18" charset="0"/>
              </a:rPr>
              <a:t>Zarpies</a:t>
            </a:r>
            <a:r>
              <a:rPr lang="en-US" b="1" i="0" dirty="0">
                <a:effectLst/>
                <a:latin typeface="Cambria" panose="02040503050406030204" pitchFamily="18" charset="0"/>
                <a:ea typeface="Cambria" panose="02040503050406030204" pitchFamily="18" charset="0"/>
              </a:rPr>
              <a:t> work as </a:t>
            </a:r>
            <a:r>
              <a:rPr lang="en-US" b="1" i="0" dirty="0" err="1">
                <a:effectLst/>
                <a:latin typeface="Cambria" panose="02040503050406030204" pitchFamily="18" charset="0"/>
                <a:ea typeface="Cambria" panose="02040503050406030204" pitchFamily="18" charset="0"/>
              </a:rPr>
              <a:t>aquafruit</a:t>
            </a:r>
            <a:r>
              <a:rPr lang="en-US" b="1" i="0" dirty="0">
                <a:effectLst/>
                <a:latin typeface="Cambria" panose="02040503050406030204" pitchFamily="18" charset="0"/>
                <a:ea typeface="Cambria" panose="02040503050406030204" pitchFamily="18" charset="0"/>
              </a:rPr>
              <a:t> farmers. </a:t>
            </a:r>
          </a:p>
          <a:p>
            <a:r>
              <a:rPr lang="en-US" b="0" i="0" dirty="0" err="1">
                <a:effectLst/>
                <a:latin typeface="Cambria" panose="02040503050406030204" pitchFamily="18" charset="0"/>
                <a:ea typeface="Cambria" panose="02040503050406030204" pitchFamily="18" charset="0"/>
              </a:rPr>
              <a:t>Aquafruit</a:t>
            </a:r>
            <a:r>
              <a:rPr lang="en-US" b="0" i="0" dirty="0">
                <a:effectLst/>
                <a:latin typeface="Cambria" panose="02040503050406030204" pitchFamily="18" charset="0"/>
                <a:ea typeface="Cambria" panose="02040503050406030204" pitchFamily="18" charset="0"/>
              </a:rPr>
              <a:t> are fruit grow underwater off the coast of islands in this area, and can be sold for $0.50 each. </a:t>
            </a:r>
          </a:p>
          <a:p>
            <a:r>
              <a:rPr lang="en-US" b="0" i="0" dirty="0" err="1">
                <a:effectLst/>
                <a:latin typeface="Cambria" panose="02040503050406030204" pitchFamily="18" charset="0"/>
                <a:ea typeface="Cambria" panose="02040503050406030204" pitchFamily="18" charset="0"/>
              </a:rPr>
              <a:t>Zarpies</a:t>
            </a:r>
            <a:r>
              <a:rPr lang="en-US" b="0" i="0" dirty="0">
                <a:effectLst/>
                <a:latin typeface="Cambria" panose="02040503050406030204" pitchFamily="18" charset="0"/>
                <a:ea typeface="Cambria" panose="02040503050406030204" pitchFamily="18" charset="0"/>
              </a:rPr>
              <a:t> dive into the ocean near the island to harvest </a:t>
            </a:r>
            <a:r>
              <a:rPr lang="en-US" b="0" i="0" dirty="0" err="1">
                <a:effectLst/>
                <a:latin typeface="Cambria" panose="02040503050406030204" pitchFamily="18" charset="0"/>
                <a:ea typeface="Cambria" panose="02040503050406030204" pitchFamily="18" charset="0"/>
              </a:rPr>
              <a:t>aquafruit</a:t>
            </a:r>
            <a:r>
              <a:rPr lang="en-US" dirty="0">
                <a:latin typeface="Cambria" panose="02040503050406030204" pitchFamily="18" charset="0"/>
                <a:ea typeface="Cambria" panose="02040503050406030204" pitchFamily="18" charset="0"/>
              </a:rPr>
              <a:t>, typically harvesting 100 a day, although it can be dangerous to dive deep underwater for long periods of time.</a:t>
            </a:r>
          </a:p>
          <a:p>
            <a:pPr algn="l"/>
            <a:endParaRPr lang="en-US" b="0" i="0" dirty="0">
              <a:effectLst/>
              <a:latin typeface="Cambria" panose="02040503050406030204" pitchFamily="18" charset="0"/>
              <a:ea typeface="Cambria" panose="02040503050406030204" pitchFamily="18" charset="0"/>
            </a:endParaRPr>
          </a:p>
        </p:txBody>
      </p:sp>
      <p:sp>
        <p:nvSpPr>
          <p:cNvPr id="27" name="TextBox 26">
            <a:extLst>
              <a:ext uri="{FF2B5EF4-FFF2-40B4-BE49-F238E27FC236}">
                <a16:creationId xmlns:a16="http://schemas.microsoft.com/office/drawing/2014/main" id="{47CB1E29-8830-4C67-A03C-990DF72CB038}"/>
              </a:ext>
            </a:extLst>
          </p:cNvPr>
          <p:cNvSpPr txBox="1"/>
          <p:nvPr/>
        </p:nvSpPr>
        <p:spPr>
          <a:xfrm>
            <a:off x="6419543" y="1885394"/>
            <a:ext cx="5719948" cy="1754326"/>
          </a:xfrm>
          <a:prstGeom prst="rect">
            <a:avLst/>
          </a:prstGeom>
          <a:noFill/>
        </p:spPr>
        <p:txBody>
          <a:bodyPr wrap="square">
            <a:spAutoFit/>
          </a:bodyPr>
          <a:lstStyle/>
          <a:p>
            <a:pPr algn="l"/>
            <a:r>
              <a:rPr lang="en-US" b="1" i="0" dirty="0" err="1">
                <a:effectLst/>
                <a:latin typeface="Cambria" panose="02040503050406030204" pitchFamily="18" charset="0"/>
                <a:ea typeface="Cambria" panose="02040503050406030204" pitchFamily="18" charset="0"/>
              </a:rPr>
              <a:t>Vawns</a:t>
            </a:r>
            <a:r>
              <a:rPr lang="en-US" b="1" i="0" dirty="0">
                <a:effectLst/>
                <a:latin typeface="Cambria" panose="02040503050406030204" pitchFamily="18" charset="0"/>
                <a:ea typeface="Cambria" panose="02040503050406030204" pitchFamily="18" charset="0"/>
              </a:rPr>
              <a:t> work as </a:t>
            </a:r>
            <a:r>
              <a:rPr lang="en-US" b="1" i="0" dirty="0" err="1">
                <a:effectLst/>
                <a:latin typeface="Cambria" panose="02040503050406030204" pitchFamily="18" charset="0"/>
                <a:ea typeface="Cambria" panose="02040503050406030204" pitchFamily="18" charset="0"/>
              </a:rPr>
              <a:t>terrafruit</a:t>
            </a:r>
            <a:r>
              <a:rPr lang="en-US" b="1" i="0" dirty="0">
                <a:effectLst/>
                <a:latin typeface="Cambria" panose="02040503050406030204" pitchFamily="18" charset="0"/>
                <a:ea typeface="Cambria" panose="02040503050406030204" pitchFamily="18" charset="0"/>
              </a:rPr>
              <a:t> farmers. </a:t>
            </a:r>
          </a:p>
          <a:p>
            <a:r>
              <a:rPr lang="en-US" b="0" i="0" dirty="0" err="1">
                <a:solidFill>
                  <a:srgbClr val="404040"/>
                </a:solidFill>
                <a:effectLst/>
                <a:latin typeface="Cambria" panose="02040503050406030204" pitchFamily="18" charset="0"/>
                <a:ea typeface="Cambria" panose="02040503050406030204" pitchFamily="18" charset="0"/>
              </a:rPr>
              <a:t>Terrafruit</a:t>
            </a:r>
            <a:r>
              <a:rPr lang="en-US" b="0" i="0" dirty="0">
                <a:solidFill>
                  <a:srgbClr val="404040"/>
                </a:solidFill>
                <a:effectLst/>
                <a:latin typeface="Cambria" panose="02040503050406030204" pitchFamily="18" charset="0"/>
                <a:ea typeface="Cambria" panose="02040503050406030204" pitchFamily="18" charset="0"/>
              </a:rPr>
              <a:t> are fruit that grow on bushes on islands in this area, and can be sold for $2 each. </a:t>
            </a:r>
            <a:endParaRPr lang="en-US" dirty="0">
              <a:solidFill>
                <a:srgbClr val="404040"/>
              </a:solidFill>
              <a:latin typeface="Cambria" panose="02040503050406030204" pitchFamily="18" charset="0"/>
              <a:ea typeface="Cambria" panose="02040503050406030204" pitchFamily="18" charset="0"/>
            </a:endParaRPr>
          </a:p>
          <a:p>
            <a:r>
              <a:rPr lang="en-US" dirty="0" err="1">
                <a:solidFill>
                  <a:srgbClr val="404040"/>
                </a:solidFill>
                <a:latin typeface="Cambria" panose="02040503050406030204" pitchFamily="18" charset="0"/>
                <a:ea typeface="Cambria" panose="02040503050406030204" pitchFamily="18" charset="0"/>
              </a:rPr>
              <a:t>Vawns</a:t>
            </a:r>
            <a:r>
              <a:rPr lang="en-US" dirty="0">
                <a:solidFill>
                  <a:srgbClr val="404040"/>
                </a:solidFill>
                <a:latin typeface="Cambria" panose="02040503050406030204" pitchFamily="18" charset="0"/>
                <a:ea typeface="Cambria" panose="02040503050406030204" pitchFamily="18" charset="0"/>
              </a:rPr>
              <a:t> go through bushes on the island to harvest </a:t>
            </a:r>
            <a:r>
              <a:rPr lang="en-US" dirty="0" err="1">
                <a:solidFill>
                  <a:srgbClr val="404040"/>
                </a:solidFill>
                <a:latin typeface="Cambria" panose="02040503050406030204" pitchFamily="18" charset="0"/>
                <a:ea typeface="Cambria" panose="02040503050406030204" pitchFamily="18" charset="0"/>
              </a:rPr>
              <a:t>terrafruit</a:t>
            </a:r>
            <a:r>
              <a:rPr lang="en-US" dirty="0">
                <a:solidFill>
                  <a:srgbClr val="404040"/>
                </a:solidFill>
                <a:latin typeface="Cambria" panose="02040503050406030204" pitchFamily="18" charset="0"/>
                <a:ea typeface="Cambria" panose="02040503050406030204" pitchFamily="18" charset="0"/>
              </a:rPr>
              <a:t>, typically harvesting 100 a day.</a:t>
            </a:r>
          </a:p>
          <a:p>
            <a:pPr algn="l"/>
            <a:endParaRPr lang="en-US" b="0" i="0" dirty="0">
              <a:solidFill>
                <a:srgbClr val="404040"/>
              </a:solidFill>
              <a:effectLst/>
              <a:latin typeface="Cambria" panose="02040503050406030204" pitchFamily="18" charset="0"/>
              <a:ea typeface="Cambria" panose="02040503050406030204" pitchFamily="18" charset="0"/>
            </a:endParaRPr>
          </a:p>
        </p:txBody>
      </p:sp>
      <p:sp>
        <p:nvSpPr>
          <p:cNvPr id="29" name="TextBox 28">
            <a:extLst>
              <a:ext uri="{FF2B5EF4-FFF2-40B4-BE49-F238E27FC236}">
                <a16:creationId xmlns:a16="http://schemas.microsoft.com/office/drawing/2014/main" id="{B70F1863-A70C-484B-8E29-EE718AF3F77C}"/>
              </a:ext>
            </a:extLst>
          </p:cNvPr>
          <p:cNvSpPr txBox="1"/>
          <p:nvPr/>
        </p:nvSpPr>
        <p:spPr>
          <a:xfrm>
            <a:off x="152582" y="1275563"/>
            <a:ext cx="8693668" cy="646331"/>
          </a:xfrm>
          <a:prstGeom prst="rect">
            <a:avLst/>
          </a:prstGeom>
          <a:noFill/>
        </p:spPr>
        <p:txBody>
          <a:bodyPr wrap="square">
            <a:spAutoFit/>
          </a:bodyPr>
          <a:lstStyle/>
          <a:p>
            <a:pPr algn="l"/>
            <a:r>
              <a:rPr lang="en-US" dirty="0">
                <a:latin typeface="Cambria" panose="02040503050406030204" pitchFamily="18" charset="0"/>
                <a:ea typeface="Cambria" panose="02040503050406030204" pitchFamily="18" charset="0"/>
              </a:rPr>
              <a:t>i</a:t>
            </a:r>
            <a:r>
              <a:rPr lang="en-US" i="0" dirty="0">
                <a:effectLst/>
                <a:latin typeface="Cambria" panose="02040503050406030204" pitchFamily="18" charset="0"/>
                <a:ea typeface="Cambria" panose="02040503050406030204" pitchFamily="18" charset="0"/>
              </a:rPr>
              <a:t>sland far away</a:t>
            </a:r>
          </a:p>
          <a:p>
            <a:pPr algn="l"/>
            <a:r>
              <a:rPr lang="en-US" i="0" dirty="0">
                <a:solidFill>
                  <a:srgbClr val="404040"/>
                </a:solidFill>
                <a:effectLst/>
                <a:latin typeface="Cambria" panose="02040503050406030204" pitchFamily="18" charset="0"/>
                <a:ea typeface="Cambria" panose="02040503050406030204" pitchFamily="18" charset="0"/>
              </a:rPr>
              <a:t>many groups of people who live on this island, e.g. </a:t>
            </a:r>
            <a:r>
              <a:rPr lang="en-US" i="0" dirty="0" err="1">
                <a:solidFill>
                  <a:srgbClr val="404040"/>
                </a:solidFill>
                <a:effectLst/>
                <a:latin typeface="Cambria" panose="02040503050406030204" pitchFamily="18" charset="0"/>
                <a:ea typeface="Cambria" panose="02040503050406030204" pitchFamily="18" charset="0"/>
              </a:rPr>
              <a:t>Zarpies</a:t>
            </a:r>
            <a:r>
              <a:rPr lang="en-US" dirty="0">
                <a:solidFill>
                  <a:srgbClr val="404040"/>
                </a:solidFill>
                <a:latin typeface="Cambria" panose="02040503050406030204" pitchFamily="18" charset="0"/>
                <a:ea typeface="Cambria" panose="02040503050406030204" pitchFamily="18" charset="0"/>
              </a:rPr>
              <a:t>, </a:t>
            </a:r>
            <a:r>
              <a:rPr lang="en-US" i="0" dirty="0" err="1">
                <a:solidFill>
                  <a:srgbClr val="404040"/>
                </a:solidFill>
                <a:effectLst/>
                <a:latin typeface="Cambria" panose="02040503050406030204" pitchFamily="18" charset="0"/>
                <a:ea typeface="Cambria" panose="02040503050406030204" pitchFamily="18" charset="0"/>
              </a:rPr>
              <a:t>Vawns</a:t>
            </a:r>
            <a:endParaRPr lang="en-US" i="0" dirty="0">
              <a:solidFill>
                <a:srgbClr val="404040"/>
              </a:solidFill>
              <a:effectLst/>
              <a:latin typeface="Cambria" panose="02040503050406030204" pitchFamily="18" charset="0"/>
              <a:ea typeface="Cambria" panose="02040503050406030204" pitchFamily="18" charset="0"/>
            </a:endParaRPr>
          </a:p>
        </p:txBody>
      </p:sp>
      <p:sp>
        <p:nvSpPr>
          <p:cNvPr id="66" name="TextBox 65">
            <a:extLst>
              <a:ext uri="{FF2B5EF4-FFF2-40B4-BE49-F238E27FC236}">
                <a16:creationId xmlns:a16="http://schemas.microsoft.com/office/drawing/2014/main" id="{D867B1C7-5223-47DC-B0FA-FD0F3FCF775A}"/>
              </a:ext>
            </a:extLst>
          </p:cNvPr>
          <p:cNvSpPr txBox="1"/>
          <p:nvPr/>
        </p:nvSpPr>
        <p:spPr>
          <a:xfrm>
            <a:off x="1316330" y="3514474"/>
            <a:ext cx="1414961" cy="400110"/>
          </a:xfrm>
          <a:prstGeom prst="rect">
            <a:avLst/>
          </a:prstGeom>
          <a:noFill/>
        </p:spPr>
        <p:txBody>
          <a:bodyPr wrap="square">
            <a:spAutoFit/>
          </a:bodyPr>
          <a:lstStyle/>
          <a:p>
            <a:r>
              <a:rPr lang="en-US" sz="2000" b="1" dirty="0">
                <a:solidFill>
                  <a:srgbClr val="49808C"/>
                </a:solidFill>
                <a:latin typeface="Gill Sans Nova" panose="020B0602020104020203" pitchFamily="34" charset="0"/>
                <a:ea typeface="Cambria" panose="02040503050406030204" pitchFamily="18" charset="0"/>
              </a:rPr>
              <a:t>Biological</a:t>
            </a:r>
          </a:p>
        </p:txBody>
      </p:sp>
      <p:sp>
        <p:nvSpPr>
          <p:cNvPr id="67" name="TextBox 66">
            <a:extLst>
              <a:ext uri="{FF2B5EF4-FFF2-40B4-BE49-F238E27FC236}">
                <a16:creationId xmlns:a16="http://schemas.microsoft.com/office/drawing/2014/main" id="{31021E7B-93A0-4063-8754-2BCE27D1ACBE}"/>
              </a:ext>
            </a:extLst>
          </p:cNvPr>
          <p:cNvSpPr txBox="1"/>
          <p:nvPr/>
        </p:nvSpPr>
        <p:spPr>
          <a:xfrm>
            <a:off x="1316331" y="4476909"/>
            <a:ext cx="1260582" cy="400110"/>
          </a:xfrm>
          <a:prstGeom prst="rect">
            <a:avLst/>
          </a:prstGeom>
          <a:noFill/>
        </p:spPr>
        <p:txBody>
          <a:bodyPr wrap="square">
            <a:spAutoFit/>
          </a:bodyPr>
          <a:lstStyle/>
          <a:p>
            <a:r>
              <a:rPr lang="en-US" sz="2000" b="1" dirty="0">
                <a:solidFill>
                  <a:srgbClr val="C09200"/>
                </a:solidFill>
                <a:latin typeface="Gill Sans Nova" panose="020B0602020104020203" pitchFamily="34" charset="0"/>
                <a:ea typeface="Cambria" panose="02040503050406030204" pitchFamily="18" charset="0"/>
              </a:rPr>
              <a:t>Cultural</a:t>
            </a:r>
          </a:p>
        </p:txBody>
      </p:sp>
      <p:sp>
        <p:nvSpPr>
          <p:cNvPr id="68" name="TextBox 67">
            <a:extLst>
              <a:ext uri="{FF2B5EF4-FFF2-40B4-BE49-F238E27FC236}">
                <a16:creationId xmlns:a16="http://schemas.microsoft.com/office/drawing/2014/main" id="{90930CE7-6B2D-477C-AC90-2C1A73D27670}"/>
              </a:ext>
            </a:extLst>
          </p:cNvPr>
          <p:cNvSpPr txBox="1"/>
          <p:nvPr/>
        </p:nvSpPr>
        <p:spPr>
          <a:xfrm>
            <a:off x="1316331" y="5515094"/>
            <a:ext cx="4360073" cy="400110"/>
          </a:xfrm>
          <a:prstGeom prst="rect">
            <a:avLst/>
          </a:prstGeom>
          <a:noFill/>
        </p:spPr>
        <p:txBody>
          <a:bodyPr wrap="square">
            <a:spAutoFit/>
          </a:bodyPr>
          <a:lstStyle/>
          <a:p>
            <a:r>
              <a:rPr lang="en-US" sz="2000" b="1" dirty="0">
                <a:solidFill>
                  <a:srgbClr val="D9695F"/>
                </a:solidFill>
                <a:latin typeface="Gill Sans Nova" panose="020B0602020104020203" pitchFamily="34" charset="0"/>
                <a:ea typeface="Cambria" panose="02040503050406030204" pitchFamily="18" charset="0"/>
              </a:rPr>
              <a:t>Structural</a:t>
            </a:r>
            <a:r>
              <a:rPr lang="en-US" sz="2000" b="1" dirty="0">
                <a:latin typeface="Gill Sans Nova" panose="020B0602020104020203" pitchFamily="34" charset="0"/>
                <a:ea typeface="Cambria" panose="02040503050406030204" pitchFamily="18" charset="0"/>
              </a:rPr>
              <a:t> </a:t>
            </a:r>
            <a:r>
              <a:rPr lang="en-US" dirty="0">
                <a:solidFill>
                  <a:schemeClr val="bg1">
                    <a:lumMod val="65000"/>
                  </a:schemeClr>
                </a:solidFill>
                <a:latin typeface="Gill Sans Nova" panose="020B0602020104020203" pitchFamily="34" charset="0"/>
                <a:ea typeface="Cambria" panose="02040503050406030204" pitchFamily="18" charset="0"/>
              </a:rPr>
              <a:t>(Vasilyeva et al., 2020)</a:t>
            </a:r>
            <a:endParaRPr lang="en-US" sz="2000" dirty="0">
              <a:solidFill>
                <a:schemeClr val="bg1">
                  <a:lumMod val="65000"/>
                </a:schemeClr>
              </a:solidFill>
              <a:latin typeface="Cambria" panose="02040503050406030204" pitchFamily="18" charset="0"/>
              <a:ea typeface="Cambria" panose="02040503050406030204" pitchFamily="18" charset="0"/>
            </a:endParaRPr>
          </a:p>
        </p:txBody>
      </p:sp>
      <p:sp>
        <p:nvSpPr>
          <p:cNvPr id="69" name="Rectangle 68">
            <a:extLst>
              <a:ext uri="{FF2B5EF4-FFF2-40B4-BE49-F238E27FC236}">
                <a16:creationId xmlns:a16="http://schemas.microsoft.com/office/drawing/2014/main" id="{449A92D0-162D-410A-9A6B-310009E572F5}"/>
              </a:ext>
            </a:extLst>
          </p:cNvPr>
          <p:cNvSpPr/>
          <p:nvPr/>
        </p:nvSpPr>
        <p:spPr>
          <a:xfrm>
            <a:off x="1316330" y="4861605"/>
            <a:ext cx="6093871" cy="69972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sz="2000" dirty="0" err="1">
                <a:solidFill>
                  <a:prstClr val="black"/>
                </a:solidFill>
                <a:latin typeface="Cambria" panose="02040503050406030204" pitchFamily="18" charset="0"/>
                <a:ea typeface="Cambria" panose="02040503050406030204" pitchFamily="18" charset="0"/>
              </a:rPr>
              <a:t>Zarpies</a:t>
            </a:r>
            <a:r>
              <a:rPr lang="en-US" sz="2000" dirty="0">
                <a:solidFill>
                  <a:prstClr val="black"/>
                </a:solidFill>
                <a:latin typeface="Cambria" panose="02040503050406030204" pitchFamily="18" charset="0"/>
                <a:ea typeface="Cambria" panose="02040503050406030204" pitchFamily="18" charset="0"/>
              </a:rPr>
              <a:t> revere the ocean as a primordial source of life, and consider growing </a:t>
            </a:r>
            <a:r>
              <a:rPr lang="en-US" sz="2000" dirty="0" err="1">
                <a:solidFill>
                  <a:prstClr val="black"/>
                </a:solidFill>
                <a:latin typeface="Cambria" panose="02040503050406030204" pitchFamily="18" charset="0"/>
                <a:ea typeface="Cambria" panose="02040503050406030204" pitchFamily="18" charset="0"/>
              </a:rPr>
              <a:t>aquafruit</a:t>
            </a:r>
            <a:r>
              <a:rPr lang="en-US" sz="2000" dirty="0">
                <a:solidFill>
                  <a:prstClr val="black"/>
                </a:solidFill>
                <a:latin typeface="Cambria" panose="02040503050406030204" pitchFamily="18" charset="0"/>
                <a:ea typeface="Cambria" panose="02040503050406030204" pitchFamily="18" charset="0"/>
              </a:rPr>
              <a:t> to be a sacred job.</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sp>
        <p:nvSpPr>
          <p:cNvPr id="71" name="Rectangle 70">
            <a:extLst>
              <a:ext uri="{FF2B5EF4-FFF2-40B4-BE49-F238E27FC236}">
                <a16:creationId xmlns:a16="http://schemas.microsoft.com/office/drawing/2014/main" id="{78287774-E18D-467F-992D-C79834379013}"/>
              </a:ext>
            </a:extLst>
          </p:cNvPr>
          <p:cNvSpPr/>
          <p:nvPr/>
        </p:nvSpPr>
        <p:spPr>
          <a:xfrm>
            <a:off x="1316331" y="3869638"/>
            <a:ext cx="6093870" cy="69972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sz="2000" dirty="0" err="1">
                <a:solidFill>
                  <a:prstClr val="black"/>
                </a:solidFill>
                <a:latin typeface="Cambria" panose="02040503050406030204" pitchFamily="18" charset="0"/>
                <a:ea typeface="Cambria" panose="02040503050406030204" pitchFamily="18" charset="0"/>
              </a:rPr>
              <a:t>Zarpies</a:t>
            </a:r>
            <a:r>
              <a:rPr lang="en-US" sz="2000" dirty="0">
                <a:solidFill>
                  <a:prstClr val="black"/>
                </a:solidFill>
                <a:latin typeface="Cambria" panose="02040503050406030204" pitchFamily="18" charset="0"/>
                <a:ea typeface="Cambria" panose="02040503050406030204" pitchFamily="18" charset="0"/>
              </a:rPr>
              <a:t> have very large lungs as well as big hands and feet that are good for swimming and diving.</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sp>
        <p:nvSpPr>
          <p:cNvPr id="72" name="Rectangle 71">
            <a:extLst>
              <a:ext uri="{FF2B5EF4-FFF2-40B4-BE49-F238E27FC236}">
                <a16:creationId xmlns:a16="http://schemas.microsoft.com/office/drawing/2014/main" id="{2A5F8545-AA6C-4C0C-A8EF-B79FB218CC11}"/>
              </a:ext>
            </a:extLst>
          </p:cNvPr>
          <p:cNvSpPr/>
          <p:nvPr/>
        </p:nvSpPr>
        <p:spPr>
          <a:xfrm>
            <a:off x="89468" y="3869639"/>
            <a:ext cx="1260583" cy="2988360"/>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Zarpies</a:t>
            </a:r>
            <a:r>
              <a:rPr kumimoji="0" lang="en-US"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work as </a:t>
            </a:r>
            <a:r>
              <a:rPr kumimoji="0" lang="en-US"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aquafruit</a:t>
            </a:r>
            <a:r>
              <a:rPr kumimoji="0" lang="en-US"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farmers, and don't often work other jobs, because…</a:t>
            </a:r>
          </a:p>
        </p:txBody>
      </p:sp>
      <p:sp>
        <p:nvSpPr>
          <p:cNvPr id="73" name="TextBox 72">
            <a:extLst>
              <a:ext uri="{FF2B5EF4-FFF2-40B4-BE49-F238E27FC236}">
                <a16:creationId xmlns:a16="http://schemas.microsoft.com/office/drawing/2014/main" id="{99A1B15F-2DA7-40A0-A662-C687C69065C6}"/>
              </a:ext>
            </a:extLst>
          </p:cNvPr>
          <p:cNvSpPr txBox="1"/>
          <p:nvPr/>
        </p:nvSpPr>
        <p:spPr>
          <a:xfrm>
            <a:off x="89468" y="3550000"/>
            <a:ext cx="1578821" cy="400110"/>
          </a:xfrm>
          <a:prstGeom prst="rect">
            <a:avLst/>
          </a:prstGeom>
          <a:noFill/>
        </p:spPr>
        <p:txBody>
          <a:bodyPr wrap="square">
            <a:spAutoFit/>
          </a:bodyPr>
          <a:lstStyle/>
          <a:p>
            <a:r>
              <a:rPr lang="en-US" sz="2000" b="1" dirty="0">
                <a:latin typeface="Gill Sans Nova" panose="020B0602020104020203" pitchFamily="34" charset="0"/>
                <a:ea typeface="Cambria" panose="02040503050406030204" pitchFamily="18" charset="0"/>
              </a:rPr>
              <a:t>Job</a:t>
            </a:r>
          </a:p>
        </p:txBody>
      </p:sp>
      <p:pic>
        <p:nvPicPr>
          <p:cNvPr id="1026" name="Picture 2" descr="Past Research | Living Lab at the University of Michigan">
            <a:extLst>
              <a:ext uri="{FF2B5EF4-FFF2-40B4-BE49-F238E27FC236}">
                <a16:creationId xmlns:a16="http://schemas.microsoft.com/office/drawing/2014/main" id="{F28EE10B-2C5A-4E2A-96A8-99B67CC55D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972" t="28395" r="12499" b="30159"/>
          <a:stretch/>
        </p:blipFill>
        <p:spPr bwMode="auto">
          <a:xfrm>
            <a:off x="9937676" y="948622"/>
            <a:ext cx="504305" cy="90225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Past Research | Living Lab at the University of Michigan">
            <a:extLst>
              <a:ext uri="{FF2B5EF4-FFF2-40B4-BE49-F238E27FC236}">
                <a16:creationId xmlns:a16="http://schemas.microsoft.com/office/drawing/2014/main" id="{C1B180EF-C157-4EA6-8D1A-7101BF5BCC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972" t="28395" r="12499" b="30159"/>
          <a:stretch/>
        </p:blipFill>
        <p:spPr bwMode="auto">
          <a:xfrm>
            <a:off x="10441981" y="810797"/>
            <a:ext cx="504305" cy="90225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Past Research | Living Lab at the University of Michigan">
            <a:extLst>
              <a:ext uri="{FF2B5EF4-FFF2-40B4-BE49-F238E27FC236}">
                <a16:creationId xmlns:a16="http://schemas.microsoft.com/office/drawing/2014/main" id="{F40D3FB8-BCE7-40EC-9E13-C1F577F79F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972" t="28395" r="12499" b="30159"/>
          <a:stretch/>
        </p:blipFill>
        <p:spPr bwMode="auto">
          <a:xfrm>
            <a:off x="10946286" y="1097259"/>
            <a:ext cx="504305" cy="90225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Past Research | Living Lab at the University of Michigan">
            <a:extLst>
              <a:ext uri="{FF2B5EF4-FFF2-40B4-BE49-F238E27FC236}">
                <a16:creationId xmlns:a16="http://schemas.microsoft.com/office/drawing/2014/main" id="{DCE332A1-A6ED-41F7-8612-B4EE7749D1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173" t="43565" r="43592" b="19481"/>
          <a:stretch/>
        </p:blipFill>
        <p:spPr bwMode="auto">
          <a:xfrm>
            <a:off x="7076922" y="968084"/>
            <a:ext cx="438303" cy="80449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Past Research | Living Lab at the University of Michigan">
            <a:extLst>
              <a:ext uri="{FF2B5EF4-FFF2-40B4-BE49-F238E27FC236}">
                <a16:creationId xmlns:a16="http://schemas.microsoft.com/office/drawing/2014/main" id="{2AD37419-35BC-4CFB-AF0F-B25786E99E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173" t="43565" r="43592" b="19481"/>
          <a:stretch/>
        </p:blipFill>
        <p:spPr bwMode="auto">
          <a:xfrm>
            <a:off x="7494612" y="743892"/>
            <a:ext cx="438303" cy="80449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Past Research | Living Lab at the University of Michigan">
            <a:extLst>
              <a:ext uri="{FF2B5EF4-FFF2-40B4-BE49-F238E27FC236}">
                <a16:creationId xmlns:a16="http://schemas.microsoft.com/office/drawing/2014/main" id="{396FAF12-0DC6-48DF-A917-87DF2AEB70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173" t="43565" r="43592" b="19481"/>
          <a:stretch/>
        </p:blipFill>
        <p:spPr bwMode="auto">
          <a:xfrm>
            <a:off x="7912302" y="943074"/>
            <a:ext cx="438303" cy="8044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GU: The 6 Phenomenal Islands | Cartoon Amino">
            <a:extLst>
              <a:ext uri="{FF2B5EF4-FFF2-40B4-BE49-F238E27FC236}">
                <a16:creationId xmlns:a16="http://schemas.microsoft.com/office/drawing/2014/main" id="{20C67EB9-7812-43CA-99BE-C082A3C65D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6651" y="720007"/>
            <a:ext cx="1195827" cy="1153512"/>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06A5C46D-D5D6-4EA7-8072-8F08A89706CD}"/>
              </a:ext>
            </a:extLst>
          </p:cNvPr>
          <p:cNvSpPr/>
          <p:nvPr/>
        </p:nvSpPr>
        <p:spPr>
          <a:xfrm>
            <a:off x="1316330" y="5915203"/>
            <a:ext cx="6093871" cy="94279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sz="2000" dirty="0" err="1">
                <a:solidFill>
                  <a:prstClr val="black"/>
                </a:solidFill>
                <a:latin typeface="Cambria" panose="02040503050406030204" pitchFamily="18" charset="0"/>
                <a:ea typeface="Cambria" panose="02040503050406030204" pitchFamily="18" charset="0"/>
              </a:rPr>
              <a:t>Zarpies</a:t>
            </a:r>
            <a:r>
              <a:rPr lang="en-US" sz="2000" dirty="0">
                <a:solidFill>
                  <a:prstClr val="black"/>
                </a:solidFill>
                <a:latin typeface="Cambria" panose="02040503050406030204" pitchFamily="18" charset="0"/>
                <a:ea typeface="Cambria" panose="02040503050406030204" pitchFamily="18" charset="0"/>
              </a:rPr>
              <a:t> must fill out complex and expensive paperwork because the gov requires </a:t>
            </a:r>
            <a:r>
              <a:rPr lang="en-US" sz="2000" dirty="0" err="1">
                <a:solidFill>
                  <a:prstClr val="black"/>
                </a:solidFill>
                <a:latin typeface="Cambria" panose="02040503050406030204" pitchFamily="18" charset="0"/>
                <a:ea typeface="Cambria" panose="02040503050406030204" pitchFamily="18" charset="0"/>
              </a:rPr>
              <a:t>Zarpies</a:t>
            </a:r>
            <a:r>
              <a:rPr lang="en-US" sz="2000" dirty="0">
                <a:solidFill>
                  <a:prstClr val="black"/>
                </a:solidFill>
                <a:latin typeface="Cambria" panose="02040503050406030204" pitchFamily="18" charset="0"/>
                <a:ea typeface="Cambria" panose="02040503050406030204" pitchFamily="18" charset="0"/>
              </a:rPr>
              <a:t> to do so, in order to be hired in other jobs.</a:t>
            </a:r>
          </a:p>
        </p:txBody>
      </p:sp>
    </p:spTree>
    <p:extLst>
      <p:ext uri="{BB962C8B-B14F-4D97-AF65-F5344CB8AC3E}">
        <p14:creationId xmlns:p14="http://schemas.microsoft.com/office/powerpoint/2010/main" val="991369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7" grpId="0"/>
      <p:bldP spid="66" grpId="0"/>
      <p:bldP spid="67" grpId="0"/>
      <p:bldP spid="68" grpId="0"/>
      <p:bldP spid="69" grpId="0" animBg="1"/>
      <p:bldP spid="71" grpId="0" animBg="1"/>
      <p:bldP spid="72" grpId="0" animBg="1"/>
      <p:bldP spid="73" grpId="0"/>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80697"/>
            <a:ext cx="6150488"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119063" lvl="1" indent="0">
              <a:buNone/>
              <a:tabLst>
                <a:tab pos="6342063" algn="l"/>
                <a:tab pos="11887200" algn="r"/>
              </a:tabLst>
            </a:pPr>
            <a:r>
              <a:rPr lang="en-US" b="1" dirty="0">
                <a:solidFill>
                  <a:schemeClr val="bg1"/>
                </a:solidFill>
                <a:latin typeface="Gill Sans Nova" panose="020B0602020104020203" pitchFamily="34" charset="0"/>
              </a:rPr>
              <a:t>Construals</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17" name="Content Placeholder 2">
            <a:extLst>
              <a:ext uri="{FF2B5EF4-FFF2-40B4-BE49-F238E27FC236}">
                <a16:creationId xmlns:a16="http://schemas.microsoft.com/office/drawing/2014/main" id="{B7AE5C13-6223-4E0A-A761-8F4E9049A3BF}"/>
              </a:ext>
            </a:extLst>
          </p:cNvPr>
          <p:cNvSpPr txBox="1">
            <a:spLocks/>
          </p:cNvSpPr>
          <p:nvPr/>
        </p:nvSpPr>
        <p:spPr>
          <a:xfrm>
            <a:off x="7565827" y="584377"/>
            <a:ext cx="4319299"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lvl="1" indent="0">
              <a:buNone/>
              <a:tabLst>
                <a:tab pos="6342063" algn="l"/>
                <a:tab pos="11887200" algn="r"/>
              </a:tabLst>
            </a:pPr>
            <a:r>
              <a:rPr lang="en-US" b="1" dirty="0">
                <a:solidFill>
                  <a:schemeClr val="bg1"/>
                </a:solidFill>
                <a:latin typeface="Gill Sans Nova" panose="020B0602020104020203" pitchFamily="34" charset="0"/>
              </a:rPr>
              <a:t>Consequences</a:t>
            </a:r>
          </a:p>
        </p:txBody>
      </p:sp>
      <p:sp>
        <p:nvSpPr>
          <p:cNvPr id="18" name="TextBox 17">
            <a:extLst>
              <a:ext uri="{FF2B5EF4-FFF2-40B4-BE49-F238E27FC236}">
                <a16:creationId xmlns:a16="http://schemas.microsoft.com/office/drawing/2014/main" id="{A2DF0605-2287-441F-9B37-1E0ADA48C646}"/>
              </a:ext>
            </a:extLst>
          </p:cNvPr>
          <p:cNvSpPr txBox="1"/>
          <p:nvPr/>
        </p:nvSpPr>
        <p:spPr>
          <a:xfrm>
            <a:off x="7609910" y="2733805"/>
            <a:ext cx="4582090" cy="1015663"/>
          </a:xfrm>
          <a:prstGeom prst="rect">
            <a:avLst/>
          </a:prstGeom>
          <a:noFill/>
        </p:spPr>
        <p:txBody>
          <a:bodyPr wrap="square">
            <a:spAutoFit/>
          </a:bodyPr>
          <a:lstStyle/>
          <a:p>
            <a:pPr>
              <a:tabLst>
                <a:tab pos="4397375" algn="l"/>
              </a:tabLst>
            </a:pPr>
            <a:r>
              <a:rPr lang="en-US" sz="2000" b="1" dirty="0">
                <a:latin typeface="Gill Sans MT" panose="020B0502020104020203" pitchFamily="34" charset="0"/>
              </a:rPr>
              <a:t>Generalization</a:t>
            </a:r>
          </a:p>
          <a:p>
            <a:pPr lvl="0"/>
            <a:r>
              <a:rPr lang="en-US" sz="2000" i="1" dirty="0">
                <a:solidFill>
                  <a:prstClr val="black"/>
                </a:solidFill>
                <a:latin typeface="Gill Sans MT" panose="020B0502020104020203" pitchFamily="34" charset="0"/>
              </a:rPr>
              <a:t>Expect all </a:t>
            </a:r>
            <a:r>
              <a:rPr lang="en-US" sz="2000" i="1" dirty="0" err="1">
                <a:solidFill>
                  <a:prstClr val="black"/>
                </a:solidFill>
                <a:latin typeface="Gill Sans MT" panose="020B0502020104020203" pitchFamily="34" charset="0"/>
              </a:rPr>
              <a:t>Zarpies</a:t>
            </a:r>
            <a:r>
              <a:rPr lang="en-US" sz="2000" i="1" dirty="0">
                <a:solidFill>
                  <a:prstClr val="black"/>
                </a:solidFill>
                <a:latin typeface="Gill Sans MT" panose="020B0502020104020203" pitchFamily="34" charset="0"/>
              </a:rPr>
              <a:t> to have same occupation?</a:t>
            </a:r>
          </a:p>
          <a:p>
            <a:r>
              <a:rPr lang="en-US" sz="2000" dirty="0">
                <a:latin typeface="Gill Sans MT" panose="020B0502020104020203" pitchFamily="34" charset="0"/>
              </a:rPr>
              <a:t>biological &lt; cultural &lt; structural</a:t>
            </a:r>
          </a:p>
        </p:txBody>
      </p:sp>
      <p:sp>
        <p:nvSpPr>
          <p:cNvPr id="19" name="TextBox 18">
            <a:extLst>
              <a:ext uri="{FF2B5EF4-FFF2-40B4-BE49-F238E27FC236}">
                <a16:creationId xmlns:a16="http://schemas.microsoft.com/office/drawing/2014/main" id="{EC54AB2A-E703-43C8-95A0-DE948C6B4AB5}"/>
              </a:ext>
            </a:extLst>
          </p:cNvPr>
          <p:cNvSpPr txBox="1"/>
          <p:nvPr/>
        </p:nvSpPr>
        <p:spPr>
          <a:xfrm>
            <a:off x="7609910" y="1275563"/>
            <a:ext cx="4394878" cy="1631216"/>
          </a:xfrm>
          <a:prstGeom prst="rect">
            <a:avLst/>
          </a:prstGeom>
          <a:noFill/>
        </p:spPr>
        <p:txBody>
          <a:bodyPr wrap="square">
            <a:spAutoFit/>
          </a:bodyPr>
          <a:lstStyle/>
          <a:p>
            <a:r>
              <a:rPr lang="en-US" sz="2000" b="1" dirty="0">
                <a:latin typeface="Gill Sans MT" panose="020B0502020104020203" pitchFamily="34" charset="0"/>
              </a:rPr>
              <a:t>Possibility of change</a:t>
            </a:r>
          </a:p>
          <a:p>
            <a:r>
              <a:rPr lang="en-US" sz="2000" i="1" dirty="0">
                <a:latin typeface="Gill Sans MT" panose="020B0502020104020203" pitchFamily="34" charset="0"/>
              </a:rPr>
              <a:t>Possible for </a:t>
            </a:r>
            <a:r>
              <a:rPr lang="en-US" sz="2000" i="1" dirty="0" err="1">
                <a:latin typeface="Gill Sans MT" panose="020B0502020104020203" pitchFamily="34" charset="0"/>
              </a:rPr>
              <a:t>Zarpies</a:t>
            </a:r>
            <a:r>
              <a:rPr lang="en-US" sz="2000" i="1" dirty="0">
                <a:latin typeface="Gill Sans MT" panose="020B0502020104020203" pitchFamily="34" charset="0"/>
              </a:rPr>
              <a:t> to have a different occupation?</a:t>
            </a:r>
          </a:p>
          <a:p>
            <a:r>
              <a:rPr lang="en-US" sz="2000" dirty="0">
                <a:latin typeface="Gill Sans MT" panose="020B0502020104020203" pitchFamily="34" charset="0"/>
              </a:rPr>
              <a:t>biological ~ cultural &lt; structural</a:t>
            </a:r>
          </a:p>
          <a:p>
            <a:endParaRPr lang="en-US" sz="2000" i="1" dirty="0">
              <a:latin typeface="Gill Sans MT" panose="020B0502020104020203" pitchFamily="34" charset="0"/>
            </a:endParaRPr>
          </a:p>
        </p:txBody>
      </p:sp>
      <p:sp>
        <p:nvSpPr>
          <p:cNvPr id="20" name="TextBox 19">
            <a:extLst>
              <a:ext uri="{FF2B5EF4-FFF2-40B4-BE49-F238E27FC236}">
                <a16:creationId xmlns:a16="http://schemas.microsoft.com/office/drawing/2014/main" id="{AC5579F7-66F7-45CD-B750-FA3A3CF1A6B3}"/>
              </a:ext>
            </a:extLst>
          </p:cNvPr>
          <p:cNvSpPr txBox="1"/>
          <p:nvPr/>
        </p:nvSpPr>
        <p:spPr>
          <a:xfrm>
            <a:off x="7609910" y="3914656"/>
            <a:ext cx="4492622" cy="1600438"/>
          </a:xfrm>
          <a:prstGeom prst="rect">
            <a:avLst/>
          </a:prstGeom>
          <a:noFill/>
        </p:spPr>
        <p:txBody>
          <a:bodyPr wrap="square">
            <a:spAutoFit/>
          </a:bodyPr>
          <a:lstStyle/>
          <a:p>
            <a:pPr>
              <a:tabLst>
                <a:tab pos="4397375" algn="l"/>
              </a:tabLst>
            </a:pPr>
            <a:r>
              <a:rPr lang="en-US" sz="2000" b="1" dirty="0">
                <a:latin typeface="Gill Sans MT" panose="020B0502020104020203" pitchFamily="34" charset="0"/>
              </a:rPr>
              <a:t>Normativity</a:t>
            </a:r>
          </a:p>
          <a:p>
            <a:pPr lvl="0"/>
            <a:r>
              <a:rPr lang="en-US" sz="2000" i="1" dirty="0">
                <a:solidFill>
                  <a:prstClr val="black"/>
                </a:solidFill>
                <a:latin typeface="Gill Sans MT" panose="020B0502020104020203" pitchFamily="34" charset="0"/>
              </a:rPr>
              <a:t>Disapprove if a </a:t>
            </a:r>
            <a:r>
              <a:rPr lang="en-US" sz="2000" i="1" dirty="0" err="1">
                <a:solidFill>
                  <a:prstClr val="black"/>
                </a:solidFill>
                <a:latin typeface="Gill Sans MT" panose="020B0502020104020203" pitchFamily="34" charset="0"/>
              </a:rPr>
              <a:t>Zarpie</a:t>
            </a:r>
            <a:r>
              <a:rPr lang="en-US" sz="2000" i="1" dirty="0">
                <a:solidFill>
                  <a:prstClr val="black"/>
                </a:solidFill>
                <a:latin typeface="Gill Sans MT" panose="020B0502020104020203" pitchFamily="34" charset="0"/>
              </a:rPr>
              <a:t> had a different occupation?</a:t>
            </a:r>
          </a:p>
          <a:p>
            <a:r>
              <a:rPr lang="en-US" sz="2000" dirty="0">
                <a:latin typeface="Gill Sans MT" panose="020B0502020104020203" pitchFamily="34" charset="0"/>
              </a:rPr>
              <a:t>biological &gt; cultural &gt; structural</a:t>
            </a:r>
            <a:endParaRPr lang="en-US" sz="2000" i="1" dirty="0">
              <a:solidFill>
                <a:prstClr val="black"/>
              </a:solidFill>
              <a:latin typeface="Gill Sans MT" panose="020B0502020104020203" pitchFamily="34" charset="0"/>
            </a:endParaRPr>
          </a:p>
          <a:p>
            <a:pPr>
              <a:tabLst>
                <a:tab pos="4397375" algn="l"/>
              </a:tabLst>
            </a:pPr>
            <a:endParaRPr lang="en-US" sz="1800" b="1" dirty="0">
              <a:solidFill>
                <a:schemeClr val="bg1">
                  <a:lumMod val="65000"/>
                </a:schemeClr>
              </a:solidFill>
              <a:latin typeface="Gill Sans MT" panose="020B0502020104020203" pitchFamily="34" charset="0"/>
            </a:endParaRPr>
          </a:p>
        </p:txBody>
      </p:sp>
      <p:pic>
        <p:nvPicPr>
          <p:cNvPr id="22" name="Picture 2" descr="Past Research | Living Lab at the University of Michigan">
            <a:extLst>
              <a:ext uri="{FF2B5EF4-FFF2-40B4-BE49-F238E27FC236}">
                <a16:creationId xmlns:a16="http://schemas.microsoft.com/office/drawing/2014/main" id="{245526AA-A2D0-44D7-B11A-ACE006A9A1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173" t="43565" r="43592" b="19481"/>
          <a:stretch/>
        </p:blipFill>
        <p:spPr bwMode="auto">
          <a:xfrm>
            <a:off x="6524623" y="2238247"/>
            <a:ext cx="438303" cy="80449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0177DE9E-55CD-483C-A61E-5595AAD48E4F}"/>
              </a:ext>
            </a:extLst>
          </p:cNvPr>
          <p:cNvSpPr txBox="1"/>
          <p:nvPr/>
        </p:nvSpPr>
        <p:spPr>
          <a:xfrm>
            <a:off x="7609910" y="5383338"/>
            <a:ext cx="4582090" cy="1015663"/>
          </a:xfrm>
          <a:prstGeom prst="rect">
            <a:avLst/>
          </a:prstGeom>
          <a:solidFill>
            <a:schemeClr val="bg1"/>
          </a:solidFill>
        </p:spPr>
        <p:txBody>
          <a:bodyPr wrap="square">
            <a:spAutoFit/>
          </a:bodyPr>
          <a:lstStyle/>
          <a:p>
            <a:pPr>
              <a:tabLst>
                <a:tab pos="4397375" algn="l"/>
              </a:tabLst>
            </a:pPr>
            <a:r>
              <a:rPr lang="en-US" sz="2000" b="1" dirty="0">
                <a:latin typeface="Gill Sans MT" panose="020B0502020104020203" pitchFamily="34" charset="0"/>
              </a:rPr>
              <a:t>Target of intervention</a:t>
            </a:r>
          </a:p>
          <a:p>
            <a:pPr>
              <a:tabLst>
                <a:tab pos="4397375" algn="l"/>
              </a:tabLst>
            </a:pPr>
            <a:r>
              <a:rPr lang="en-US" sz="2000" i="1" dirty="0">
                <a:solidFill>
                  <a:prstClr val="black"/>
                </a:solidFill>
                <a:latin typeface="Gill Sans MT" panose="020B0502020104020203" pitchFamily="34" charset="0"/>
              </a:rPr>
              <a:t>To change their occupation, intervene on…?</a:t>
            </a:r>
          </a:p>
          <a:p>
            <a:pPr>
              <a:tabLst>
                <a:tab pos="4397375" algn="l"/>
              </a:tabLst>
            </a:pPr>
            <a:r>
              <a:rPr lang="en-US" sz="2000" dirty="0">
                <a:solidFill>
                  <a:prstClr val="black"/>
                </a:solidFill>
                <a:latin typeface="Gill Sans MT" panose="020B0502020104020203" pitchFamily="34" charset="0"/>
              </a:rPr>
              <a:t>biology vs culture vs restrictive paperwork</a:t>
            </a:r>
            <a:endParaRPr lang="en-US" dirty="0">
              <a:solidFill>
                <a:schemeClr val="bg1">
                  <a:lumMod val="65000"/>
                </a:schemeClr>
              </a:solidFill>
            </a:endParaRPr>
          </a:p>
        </p:txBody>
      </p:sp>
      <p:sp>
        <p:nvSpPr>
          <p:cNvPr id="23" name="TextBox 22">
            <a:extLst>
              <a:ext uri="{FF2B5EF4-FFF2-40B4-BE49-F238E27FC236}">
                <a16:creationId xmlns:a16="http://schemas.microsoft.com/office/drawing/2014/main" id="{001D3B73-C31D-4E55-81EC-8EC2B2C85D9C}"/>
              </a:ext>
            </a:extLst>
          </p:cNvPr>
          <p:cNvSpPr txBox="1"/>
          <p:nvPr/>
        </p:nvSpPr>
        <p:spPr>
          <a:xfrm>
            <a:off x="152582" y="1885394"/>
            <a:ext cx="6372041" cy="2031325"/>
          </a:xfrm>
          <a:prstGeom prst="rect">
            <a:avLst/>
          </a:prstGeom>
          <a:noFill/>
        </p:spPr>
        <p:txBody>
          <a:bodyPr wrap="square">
            <a:spAutoFit/>
          </a:bodyPr>
          <a:lstStyle/>
          <a:p>
            <a:pPr algn="l"/>
            <a:r>
              <a:rPr lang="en-US" b="1" i="0" dirty="0" err="1">
                <a:effectLst/>
                <a:latin typeface="Cambria" panose="02040503050406030204" pitchFamily="18" charset="0"/>
                <a:ea typeface="Cambria" panose="02040503050406030204" pitchFamily="18" charset="0"/>
              </a:rPr>
              <a:t>Zarpies</a:t>
            </a:r>
            <a:r>
              <a:rPr lang="en-US" b="1" i="0" dirty="0">
                <a:effectLst/>
                <a:latin typeface="Cambria" panose="02040503050406030204" pitchFamily="18" charset="0"/>
                <a:ea typeface="Cambria" panose="02040503050406030204" pitchFamily="18" charset="0"/>
              </a:rPr>
              <a:t> work as </a:t>
            </a:r>
            <a:r>
              <a:rPr lang="en-US" b="1" i="0" dirty="0" err="1">
                <a:effectLst/>
                <a:latin typeface="Cambria" panose="02040503050406030204" pitchFamily="18" charset="0"/>
                <a:ea typeface="Cambria" panose="02040503050406030204" pitchFamily="18" charset="0"/>
              </a:rPr>
              <a:t>aquafruit</a:t>
            </a:r>
            <a:r>
              <a:rPr lang="en-US" b="1" i="0" dirty="0">
                <a:effectLst/>
                <a:latin typeface="Cambria" panose="02040503050406030204" pitchFamily="18" charset="0"/>
                <a:ea typeface="Cambria" panose="02040503050406030204" pitchFamily="18" charset="0"/>
              </a:rPr>
              <a:t> farmers. </a:t>
            </a:r>
          </a:p>
          <a:p>
            <a:r>
              <a:rPr lang="en-US" b="0" i="0" dirty="0" err="1">
                <a:effectLst/>
                <a:latin typeface="Cambria" panose="02040503050406030204" pitchFamily="18" charset="0"/>
                <a:ea typeface="Cambria" panose="02040503050406030204" pitchFamily="18" charset="0"/>
              </a:rPr>
              <a:t>Aquafruit</a:t>
            </a:r>
            <a:r>
              <a:rPr lang="en-US" b="0" i="0" dirty="0">
                <a:effectLst/>
                <a:latin typeface="Cambria" panose="02040503050406030204" pitchFamily="18" charset="0"/>
                <a:ea typeface="Cambria" panose="02040503050406030204" pitchFamily="18" charset="0"/>
              </a:rPr>
              <a:t> are fruit grow underwater off the coast of islands in this area, and can be sold for $0.50 each. </a:t>
            </a:r>
          </a:p>
          <a:p>
            <a:r>
              <a:rPr lang="en-US" b="0" i="0" dirty="0" err="1">
                <a:effectLst/>
                <a:latin typeface="Cambria" panose="02040503050406030204" pitchFamily="18" charset="0"/>
                <a:ea typeface="Cambria" panose="02040503050406030204" pitchFamily="18" charset="0"/>
              </a:rPr>
              <a:t>Zarpies</a:t>
            </a:r>
            <a:r>
              <a:rPr lang="en-US" b="0" i="0" dirty="0">
                <a:effectLst/>
                <a:latin typeface="Cambria" panose="02040503050406030204" pitchFamily="18" charset="0"/>
                <a:ea typeface="Cambria" panose="02040503050406030204" pitchFamily="18" charset="0"/>
              </a:rPr>
              <a:t> dive into the ocean near the island to harvest </a:t>
            </a:r>
            <a:r>
              <a:rPr lang="en-US" b="0" i="0" dirty="0" err="1">
                <a:effectLst/>
                <a:latin typeface="Cambria" panose="02040503050406030204" pitchFamily="18" charset="0"/>
                <a:ea typeface="Cambria" panose="02040503050406030204" pitchFamily="18" charset="0"/>
              </a:rPr>
              <a:t>aquafruit</a:t>
            </a:r>
            <a:r>
              <a:rPr lang="en-US" dirty="0">
                <a:latin typeface="Cambria" panose="02040503050406030204" pitchFamily="18" charset="0"/>
                <a:ea typeface="Cambria" panose="02040503050406030204" pitchFamily="18" charset="0"/>
              </a:rPr>
              <a:t>, typically harvesting 100 a day, although it can be dangerous to dive deep underwater for long periods of time.</a:t>
            </a:r>
          </a:p>
          <a:p>
            <a:pPr algn="l"/>
            <a:endParaRPr lang="en-US" b="0" i="0" dirty="0">
              <a:effectLst/>
              <a:latin typeface="Cambria" panose="02040503050406030204" pitchFamily="18" charset="0"/>
              <a:ea typeface="Cambria" panose="02040503050406030204" pitchFamily="18" charset="0"/>
            </a:endParaRPr>
          </a:p>
        </p:txBody>
      </p:sp>
      <p:sp>
        <p:nvSpPr>
          <p:cNvPr id="24" name="TextBox 23">
            <a:extLst>
              <a:ext uri="{FF2B5EF4-FFF2-40B4-BE49-F238E27FC236}">
                <a16:creationId xmlns:a16="http://schemas.microsoft.com/office/drawing/2014/main" id="{55694570-6E14-4E27-B2B6-5BDFE317D56C}"/>
              </a:ext>
            </a:extLst>
          </p:cNvPr>
          <p:cNvSpPr txBox="1"/>
          <p:nvPr/>
        </p:nvSpPr>
        <p:spPr>
          <a:xfrm>
            <a:off x="152582" y="1275563"/>
            <a:ext cx="8693668" cy="646331"/>
          </a:xfrm>
          <a:prstGeom prst="rect">
            <a:avLst/>
          </a:prstGeom>
          <a:noFill/>
        </p:spPr>
        <p:txBody>
          <a:bodyPr wrap="square">
            <a:spAutoFit/>
          </a:bodyPr>
          <a:lstStyle/>
          <a:p>
            <a:pPr algn="l"/>
            <a:r>
              <a:rPr lang="en-US" dirty="0">
                <a:latin typeface="Cambria" panose="02040503050406030204" pitchFamily="18" charset="0"/>
                <a:ea typeface="Cambria" panose="02040503050406030204" pitchFamily="18" charset="0"/>
              </a:rPr>
              <a:t>i</a:t>
            </a:r>
            <a:r>
              <a:rPr lang="en-US" i="0" dirty="0">
                <a:effectLst/>
                <a:latin typeface="Cambria" panose="02040503050406030204" pitchFamily="18" charset="0"/>
                <a:ea typeface="Cambria" panose="02040503050406030204" pitchFamily="18" charset="0"/>
              </a:rPr>
              <a:t>sland far away</a:t>
            </a:r>
          </a:p>
          <a:p>
            <a:pPr algn="l"/>
            <a:r>
              <a:rPr lang="en-US" i="0" dirty="0">
                <a:solidFill>
                  <a:srgbClr val="404040"/>
                </a:solidFill>
                <a:effectLst/>
                <a:latin typeface="Cambria" panose="02040503050406030204" pitchFamily="18" charset="0"/>
                <a:ea typeface="Cambria" panose="02040503050406030204" pitchFamily="18" charset="0"/>
              </a:rPr>
              <a:t>many groups of people who live on this island, e.g. </a:t>
            </a:r>
            <a:r>
              <a:rPr lang="en-US" i="0" dirty="0" err="1">
                <a:solidFill>
                  <a:srgbClr val="404040"/>
                </a:solidFill>
                <a:effectLst/>
                <a:latin typeface="Cambria" panose="02040503050406030204" pitchFamily="18" charset="0"/>
                <a:ea typeface="Cambria" panose="02040503050406030204" pitchFamily="18" charset="0"/>
              </a:rPr>
              <a:t>Zarpies</a:t>
            </a:r>
            <a:r>
              <a:rPr lang="en-US" dirty="0">
                <a:solidFill>
                  <a:srgbClr val="404040"/>
                </a:solidFill>
                <a:latin typeface="Cambria" panose="02040503050406030204" pitchFamily="18" charset="0"/>
                <a:ea typeface="Cambria" panose="02040503050406030204" pitchFamily="18" charset="0"/>
              </a:rPr>
              <a:t>, </a:t>
            </a:r>
            <a:r>
              <a:rPr lang="en-US" i="0" dirty="0" err="1">
                <a:solidFill>
                  <a:srgbClr val="404040"/>
                </a:solidFill>
                <a:effectLst/>
                <a:latin typeface="Cambria" panose="02040503050406030204" pitchFamily="18" charset="0"/>
                <a:ea typeface="Cambria" panose="02040503050406030204" pitchFamily="18" charset="0"/>
              </a:rPr>
              <a:t>Vawns</a:t>
            </a:r>
            <a:endParaRPr lang="en-US" i="0" dirty="0">
              <a:solidFill>
                <a:srgbClr val="404040"/>
              </a:solidFill>
              <a:effectLst/>
              <a:latin typeface="Cambria" panose="02040503050406030204" pitchFamily="18" charset="0"/>
              <a:ea typeface="Cambria" panose="02040503050406030204" pitchFamily="18" charset="0"/>
            </a:endParaRPr>
          </a:p>
        </p:txBody>
      </p:sp>
      <p:sp>
        <p:nvSpPr>
          <p:cNvPr id="25" name="TextBox 24">
            <a:extLst>
              <a:ext uri="{FF2B5EF4-FFF2-40B4-BE49-F238E27FC236}">
                <a16:creationId xmlns:a16="http://schemas.microsoft.com/office/drawing/2014/main" id="{6CDEE671-F67E-49B1-ABEB-CFAFF2A5CC2B}"/>
              </a:ext>
            </a:extLst>
          </p:cNvPr>
          <p:cNvSpPr txBox="1"/>
          <p:nvPr/>
        </p:nvSpPr>
        <p:spPr>
          <a:xfrm>
            <a:off x="1316330" y="3514474"/>
            <a:ext cx="1414961" cy="400110"/>
          </a:xfrm>
          <a:prstGeom prst="rect">
            <a:avLst/>
          </a:prstGeom>
          <a:noFill/>
        </p:spPr>
        <p:txBody>
          <a:bodyPr wrap="square">
            <a:spAutoFit/>
          </a:bodyPr>
          <a:lstStyle/>
          <a:p>
            <a:r>
              <a:rPr lang="en-US" sz="2000" b="1" dirty="0">
                <a:solidFill>
                  <a:srgbClr val="49808C"/>
                </a:solidFill>
                <a:latin typeface="Gill Sans Nova" panose="020B0602020104020203" pitchFamily="34" charset="0"/>
                <a:ea typeface="Cambria" panose="02040503050406030204" pitchFamily="18" charset="0"/>
              </a:rPr>
              <a:t>Biological</a:t>
            </a:r>
          </a:p>
        </p:txBody>
      </p:sp>
      <p:sp>
        <p:nvSpPr>
          <p:cNvPr id="26" name="TextBox 25">
            <a:extLst>
              <a:ext uri="{FF2B5EF4-FFF2-40B4-BE49-F238E27FC236}">
                <a16:creationId xmlns:a16="http://schemas.microsoft.com/office/drawing/2014/main" id="{93F4D41F-86E5-4922-8FC5-E3B451C54903}"/>
              </a:ext>
            </a:extLst>
          </p:cNvPr>
          <p:cNvSpPr txBox="1"/>
          <p:nvPr/>
        </p:nvSpPr>
        <p:spPr>
          <a:xfrm>
            <a:off x="1316331" y="4476909"/>
            <a:ext cx="1260582" cy="400110"/>
          </a:xfrm>
          <a:prstGeom prst="rect">
            <a:avLst/>
          </a:prstGeom>
          <a:noFill/>
        </p:spPr>
        <p:txBody>
          <a:bodyPr wrap="square">
            <a:spAutoFit/>
          </a:bodyPr>
          <a:lstStyle/>
          <a:p>
            <a:r>
              <a:rPr lang="en-US" sz="2000" b="1" dirty="0">
                <a:solidFill>
                  <a:srgbClr val="C09200"/>
                </a:solidFill>
                <a:latin typeface="Gill Sans Nova" panose="020B0602020104020203" pitchFamily="34" charset="0"/>
                <a:ea typeface="Cambria" panose="02040503050406030204" pitchFamily="18" charset="0"/>
              </a:rPr>
              <a:t>Cultural</a:t>
            </a:r>
          </a:p>
        </p:txBody>
      </p:sp>
      <p:sp>
        <p:nvSpPr>
          <p:cNvPr id="27" name="TextBox 26">
            <a:extLst>
              <a:ext uri="{FF2B5EF4-FFF2-40B4-BE49-F238E27FC236}">
                <a16:creationId xmlns:a16="http://schemas.microsoft.com/office/drawing/2014/main" id="{8170FD30-2585-43EA-81A1-FA70FC3C2389}"/>
              </a:ext>
            </a:extLst>
          </p:cNvPr>
          <p:cNvSpPr txBox="1"/>
          <p:nvPr/>
        </p:nvSpPr>
        <p:spPr>
          <a:xfrm>
            <a:off x="1316331" y="5515094"/>
            <a:ext cx="4360073" cy="400110"/>
          </a:xfrm>
          <a:prstGeom prst="rect">
            <a:avLst/>
          </a:prstGeom>
          <a:noFill/>
        </p:spPr>
        <p:txBody>
          <a:bodyPr wrap="square">
            <a:spAutoFit/>
          </a:bodyPr>
          <a:lstStyle/>
          <a:p>
            <a:r>
              <a:rPr lang="en-US" sz="2000" b="1" dirty="0">
                <a:solidFill>
                  <a:srgbClr val="D9695F"/>
                </a:solidFill>
                <a:latin typeface="Gill Sans Nova" panose="020B0602020104020203" pitchFamily="34" charset="0"/>
                <a:ea typeface="Cambria" panose="02040503050406030204" pitchFamily="18" charset="0"/>
              </a:rPr>
              <a:t>Structural</a:t>
            </a:r>
            <a:r>
              <a:rPr lang="en-US" sz="2000" b="1" dirty="0">
                <a:latin typeface="Gill Sans Nova" panose="020B0602020104020203" pitchFamily="34" charset="0"/>
                <a:ea typeface="Cambria" panose="02040503050406030204" pitchFamily="18" charset="0"/>
              </a:rPr>
              <a:t> </a:t>
            </a:r>
            <a:r>
              <a:rPr lang="en-US" dirty="0">
                <a:solidFill>
                  <a:schemeClr val="bg1">
                    <a:lumMod val="65000"/>
                  </a:schemeClr>
                </a:solidFill>
                <a:latin typeface="Gill Sans Nova" panose="020B0602020104020203" pitchFamily="34" charset="0"/>
                <a:ea typeface="Cambria" panose="02040503050406030204" pitchFamily="18" charset="0"/>
              </a:rPr>
              <a:t>(Vasilyeva et al., 2020)</a:t>
            </a:r>
            <a:endParaRPr lang="en-US" sz="2000" dirty="0">
              <a:solidFill>
                <a:schemeClr val="bg1">
                  <a:lumMod val="65000"/>
                </a:schemeClr>
              </a:solidFill>
              <a:latin typeface="Cambria" panose="02040503050406030204" pitchFamily="18" charset="0"/>
              <a:ea typeface="Cambria" panose="02040503050406030204" pitchFamily="18" charset="0"/>
            </a:endParaRPr>
          </a:p>
        </p:txBody>
      </p:sp>
      <p:sp>
        <p:nvSpPr>
          <p:cNvPr id="28" name="Rectangle 27">
            <a:extLst>
              <a:ext uri="{FF2B5EF4-FFF2-40B4-BE49-F238E27FC236}">
                <a16:creationId xmlns:a16="http://schemas.microsoft.com/office/drawing/2014/main" id="{E4D9B7F4-253F-41E9-B5E9-A6B7268EDC5B}"/>
              </a:ext>
            </a:extLst>
          </p:cNvPr>
          <p:cNvSpPr/>
          <p:nvPr/>
        </p:nvSpPr>
        <p:spPr>
          <a:xfrm>
            <a:off x="1316330" y="4861605"/>
            <a:ext cx="6093871" cy="69972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sz="2000" dirty="0" err="1">
                <a:solidFill>
                  <a:prstClr val="black"/>
                </a:solidFill>
                <a:latin typeface="Cambria" panose="02040503050406030204" pitchFamily="18" charset="0"/>
                <a:ea typeface="Cambria" panose="02040503050406030204" pitchFamily="18" charset="0"/>
              </a:rPr>
              <a:t>Zarpies</a:t>
            </a:r>
            <a:r>
              <a:rPr lang="en-US" sz="2000" dirty="0">
                <a:solidFill>
                  <a:prstClr val="black"/>
                </a:solidFill>
                <a:latin typeface="Cambria" panose="02040503050406030204" pitchFamily="18" charset="0"/>
                <a:ea typeface="Cambria" panose="02040503050406030204" pitchFamily="18" charset="0"/>
              </a:rPr>
              <a:t> revere the ocean as a primordial source of life, and consider growing </a:t>
            </a:r>
            <a:r>
              <a:rPr lang="en-US" sz="2000" dirty="0" err="1">
                <a:solidFill>
                  <a:prstClr val="black"/>
                </a:solidFill>
                <a:latin typeface="Cambria" panose="02040503050406030204" pitchFamily="18" charset="0"/>
                <a:ea typeface="Cambria" panose="02040503050406030204" pitchFamily="18" charset="0"/>
              </a:rPr>
              <a:t>aquafruit</a:t>
            </a:r>
            <a:r>
              <a:rPr lang="en-US" sz="2000" dirty="0">
                <a:solidFill>
                  <a:prstClr val="black"/>
                </a:solidFill>
                <a:latin typeface="Cambria" panose="02040503050406030204" pitchFamily="18" charset="0"/>
                <a:ea typeface="Cambria" panose="02040503050406030204" pitchFamily="18" charset="0"/>
              </a:rPr>
              <a:t> to be a sacred job.</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sp>
        <p:nvSpPr>
          <p:cNvPr id="30" name="Rectangle 29">
            <a:extLst>
              <a:ext uri="{FF2B5EF4-FFF2-40B4-BE49-F238E27FC236}">
                <a16:creationId xmlns:a16="http://schemas.microsoft.com/office/drawing/2014/main" id="{1AE2F17B-35A2-42D8-8E64-6C5E30BF0F3E}"/>
              </a:ext>
            </a:extLst>
          </p:cNvPr>
          <p:cNvSpPr/>
          <p:nvPr/>
        </p:nvSpPr>
        <p:spPr>
          <a:xfrm>
            <a:off x="1316331" y="3869638"/>
            <a:ext cx="6093870" cy="69972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sz="2000" dirty="0" err="1">
                <a:solidFill>
                  <a:prstClr val="black"/>
                </a:solidFill>
                <a:latin typeface="Cambria" panose="02040503050406030204" pitchFamily="18" charset="0"/>
                <a:ea typeface="Cambria" panose="02040503050406030204" pitchFamily="18" charset="0"/>
              </a:rPr>
              <a:t>Zarpies</a:t>
            </a:r>
            <a:r>
              <a:rPr lang="en-US" sz="2000" dirty="0">
                <a:solidFill>
                  <a:prstClr val="black"/>
                </a:solidFill>
                <a:latin typeface="Cambria" panose="02040503050406030204" pitchFamily="18" charset="0"/>
                <a:ea typeface="Cambria" panose="02040503050406030204" pitchFamily="18" charset="0"/>
              </a:rPr>
              <a:t> have very large lungs as well as big hands and feet that are good for swimming and diving.</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sp>
        <p:nvSpPr>
          <p:cNvPr id="31" name="Rectangle 30">
            <a:extLst>
              <a:ext uri="{FF2B5EF4-FFF2-40B4-BE49-F238E27FC236}">
                <a16:creationId xmlns:a16="http://schemas.microsoft.com/office/drawing/2014/main" id="{BC1FF3BF-B66C-4E4B-8807-891AD21B773E}"/>
              </a:ext>
            </a:extLst>
          </p:cNvPr>
          <p:cNvSpPr/>
          <p:nvPr/>
        </p:nvSpPr>
        <p:spPr>
          <a:xfrm>
            <a:off x="89468" y="3869639"/>
            <a:ext cx="1260583" cy="2988360"/>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Zarpies</a:t>
            </a:r>
            <a:r>
              <a:rPr kumimoji="0" lang="en-US"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work as </a:t>
            </a:r>
            <a:r>
              <a:rPr kumimoji="0" lang="en-US"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aquafruit</a:t>
            </a:r>
            <a:r>
              <a:rPr kumimoji="0" lang="en-US"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farmers, and don't often work other jobs, because…</a:t>
            </a:r>
          </a:p>
        </p:txBody>
      </p:sp>
      <p:sp>
        <p:nvSpPr>
          <p:cNvPr id="32" name="TextBox 31">
            <a:extLst>
              <a:ext uri="{FF2B5EF4-FFF2-40B4-BE49-F238E27FC236}">
                <a16:creationId xmlns:a16="http://schemas.microsoft.com/office/drawing/2014/main" id="{6D881FDA-5BD3-452B-879A-75B091FF1B7F}"/>
              </a:ext>
            </a:extLst>
          </p:cNvPr>
          <p:cNvSpPr txBox="1"/>
          <p:nvPr/>
        </p:nvSpPr>
        <p:spPr>
          <a:xfrm>
            <a:off x="89468" y="3550000"/>
            <a:ext cx="1578821" cy="400110"/>
          </a:xfrm>
          <a:prstGeom prst="rect">
            <a:avLst/>
          </a:prstGeom>
          <a:noFill/>
        </p:spPr>
        <p:txBody>
          <a:bodyPr wrap="square">
            <a:spAutoFit/>
          </a:bodyPr>
          <a:lstStyle/>
          <a:p>
            <a:r>
              <a:rPr lang="en-US" sz="2000" b="1" dirty="0">
                <a:latin typeface="Gill Sans Nova" panose="020B0602020104020203" pitchFamily="34" charset="0"/>
                <a:ea typeface="Cambria" panose="02040503050406030204" pitchFamily="18" charset="0"/>
              </a:rPr>
              <a:t>Job</a:t>
            </a:r>
          </a:p>
        </p:txBody>
      </p:sp>
      <p:sp>
        <p:nvSpPr>
          <p:cNvPr id="33" name="Rectangle 32">
            <a:extLst>
              <a:ext uri="{FF2B5EF4-FFF2-40B4-BE49-F238E27FC236}">
                <a16:creationId xmlns:a16="http://schemas.microsoft.com/office/drawing/2014/main" id="{16907AC6-9F23-4896-ADF7-E366CCCF4179}"/>
              </a:ext>
            </a:extLst>
          </p:cNvPr>
          <p:cNvSpPr/>
          <p:nvPr/>
        </p:nvSpPr>
        <p:spPr>
          <a:xfrm>
            <a:off x="1316330" y="5915203"/>
            <a:ext cx="6093871" cy="94279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sz="2000" dirty="0" err="1">
                <a:solidFill>
                  <a:prstClr val="black"/>
                </a:solidFill>
                <a:latin typeface="Cambria" panose="02040503050406030204" pitchFamily="18" charset="0"/>
                <a:ea typeface="Cambria" panose="02040503050406030204" pitchFamily="18" charset="0"/>
              </a:rPr>
              <a:t>Zarpies</a:t>
            </a:r>
            <a:r>
              <a:rPr lang="en-US" sz="2000" dirty="0">
                <a:solidFill>
                  <a:prstClr val="black"/>
                </a:solidFill>
                <a:latin typeface="Cambria" panose="02040503050406030204" pitchFamily="18" charset="0"/>
                <a:ea typeface="Cambria" panose="02040503050406030204" pitchFamily="18" charset="0"/>
              </a:rPr>
              <a:t> must fill out complex and expensive paperwork because the gov requires </a:t>
            </a:r>
            <a:r>
              <a:rPr lang="en-US" sz="2000" dirty="0" err="1">
                <a:solidFill>
                  <a:prstClr val="black"/>
                </a:solidFill>
                <a:latin typeface="Cambria" panose="02040503050406030204" pitchFamily="18" charset="0"/>
                <a:ea typeface="Cambria" panose="02040503050406030204" pitchFamily="18" charset="0"/>
              </a:rPr>
              <a:t>Zarpies</a:t>
            </a:r>
            <a:r>
              <a:rPr lang="en-US" sz="2000" dirty="0">
                <a:solidFill>
                  <a:prstClr val="black"/>
                </a:solidFill>
                <a:latin typeface="Cambria" panose="02040503050406030204" pitchFamily="18" charset="0"/>
                <a:ea typeface="Cambria" panose="02040503050406030204" pitchFamily="18" charset="0"/>
              </a:rPr>
              <a:t> to do so, in order to be hired in other jobs.</a:t>
            </a:r>
          </a:p>
        </p:txBody>
      </p:sp>
    </p:spTree>
    <p:extLst>
      <p:ext uri="{BB962C8B-B14F-4D97-AF65-F5344CB8AC3E}">
        <p14:creationId xmlns:p14="http://schemas.microsoft.com/office/powerpoint/2010/main" val="1625903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P spid="26" grpId="0"/>
      <p:bldP spid="27" grpId="0"/>
      <p:bldP spid="28" grpId="0" animBg="1"/>
      <p:bldP spid="30" grpId="0" animBg="1"/>
      <p:bldP spid="31" grpId="0" animBg="1"/>
      <p:bldP spid="32" grpId="0"/>
      <p:bldP spid="3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80697"/>
            <a:ext cx="6150488"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119063" lvl="1" indent="0">
              <a:buNone/>
              <a:tabLst>
                <a:tab pos="6342063" algn="l"/>
                <a:tab pos="11887200" algn="r"/>
              </a:tabLst>
            </a:pPr>
            <a:r>
              <a:rPr lang="en-US" b="1" dirty="0">
                <a:solidFill>
                  <a:schemeClr val="bg1"/>
                </a:solidFill>
                <a:latin typeface="Gill Sans Nova" panose="020B0602020104020203" pitchFamily="34" charset="0"/>
              </a:rPr>
              <a:t>Construals</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17" name="Content Placeholder 2">
            <a:extLst>
              <a:ext uri="{FF2B5EF4-FFF2-40B4-BE49-F238E27FC236}">
                <a16:creationId xmlns:a16="http://schemas.microsoft.com/office/drawing/2014/main" id="{B7AE5C13-6223-4E0A-A761-8F4E9049A3BF}"/>
              </a:ext>
            </a:extLst>
          </p:cNvPr>
          <p:cNvSpPr txBox="1">
            <a:spLocks/>
          </p:cNvSpPr>
          <p:nvPr/>
        </p:nvSpPr>
        <p:spPr>
          <a:xfrm>
            <a:off x="7565827" y="584377"/>
            <a:ext cx="4319299"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lvl="1" indent="0">
              <a:buNone/>
              <a:tabLst>
                <a:tab pos="6342063" algn="l"/>
                <a:tab pos="11887200" algn="r"/>
              </a:tabLst>
            </a:pPr>
            <a:r>
              <a:rPr lang="en-US" b="1" dirty="0">
                <a:solidFill>
                  <a:schemeClr val="bg1"/>
                </a:solidFill>
                <a:latin typeface="Gill Sans Nova" panose="020B0602020104020203" pitchFamily="34" charset="0"/>
              </a:rPr>
              <a:t>Consequences</a:t>
            </a:r>
          </a:p>
        </p:txBody>
      </p:sp>
      <p:sp>
        <p:nvSpPr>
          <p:cNvPr id="18" name="TextBox 17">
            <a:extLst>
              <a:ext uri="{FF2B5EF4-FFF2-40B4-BE49-F238E27FC236}">
                <a16:creationId xmlns:a16="http://schemas.microsoft.com/office/drawing/2014/main" id="{A2DF0605-2287-441F-9B37-1E0ADA48C646}"/>
              </a:ext>
            </a:extLst>
          </p:cNvPr>
          <p:cNvSpPr txBox="1"/>
          <p:nvPr/>
        </p:nvSpPr>
        <p:spPr>
          <a:xfrm>
            <a:off x="7609910" y="2645504"/>
            <a:ext cx="4492622" cy="1323439"/>
          </a:xfrm>
          <a:prstGeom prst="rect">
            <a:avLst/>
          </a:prstGeom>
          <a:noFill/>
        </p:spPr>
        <p:txBody>
          <a:bodyPr wrap="square">
            <a:spAutoFit/>
          </a:bodyPr>
          <a:lstStyle/>
          <a:p>
            <a:pPr>
              <a:tabLst>
                <a:tab pos="4397375" algn="l"/>
              </a:tabLst>
            </a:pPr>
            <a:r>
              <a:rPr lang="en-US" sz="2000" b="1" dirty="0">
                <a:latin typeface="Gill Sans MT" panose="020B0502020104020203" pitchFamily="34" charset="0"/>
              </a:rPr>
              <a:t>Generalization</a:t>
            </a:r>
          </a:p>
          <a:p>
            <a:pPr>
              <a:tabLst>
                <a:tab pos="4397375" algn="l"/>
              </a:tabLst>
            </a:pPr>
            <a:r>
              <a:rPr lang="en-US" sz="2000" dirty="0">
                <a:latin typeface="Cambria" panose="02040503050406030204" pitchFamily="18" charset="0"/>
                <a:ea typeface="Cambria" panose="02040503050406030204" pitchFamily="18" charset="0"/>
              </a:rPr>
              <a:t>This </a:t>
            </a:r>
            <a:r>
              <a:rPr lang="en-US" sz="2000" dirty="0" err="1">
                <a:latin typeface="Cambria" panose="02040503050406030204" pitchFamily="18" charset="0"/>
                <a:ea typeface="Cambria" panose="02040503050406030204" pitchFamily="18" charset="0"/>
              </a:rPr>
              <a:t>Zarpie</a:t>
            </a:r>
            <a:r>
              <a:rPr lang="en-US" sz="2000" dirty="0">
                <a:latin typeface="Cambria" panose="02040503050406030204" pitchFamily="18" charset="0"/>
                <a:ea typeface="Cambria" panose="02040503050406030204" pitchFamily="18" charset="0"/>
              </a:rPr>
              <a:t> lives on a different nearby island. Which job do you think this </a:t>
            </a:r>
            <a:r>
              <a:rPr lang="en-US" sz="2000" dirty="0" err="1">
                <a:latin typeface="Cambria" panose="02040503050406030204" pitchFamily="18" charset="0"/>
                <a:ea typeface="Cambria" panose="02040503050406030204" pitchFamily="18" charset="0"/>
              </a:rPr>
              <a:t>Zarpie</a:t>
            </a:r>
            <a:r>
              <a:rPr lang="en-US" sz="2000" dirty="0">
                <a:latin typeface="Cambria" panose="02040503050406030204" pitchFamily="18" charset="0"/>
                <a:ea typeface="Cambria" panose="02040503050406030204" pitchFamily="18" charset="0"/>
              </a:rPr>
              <a:t> works? </a:t>
            </a:r>
            <a:r>
              <a:rPr lang="en-US" sz="2000" dirty="0">
                <a:solidFill>
                  <a:schemeClr val="bg1">
                    <a:lumMod val="65000"/>
                  </a:schemeClr>
                </a:solidFill>
                <a:latin typeface="Cambria" panose="02040503050406030204" pitchFamily="18" charset="0"/>
                <a:ea typeface="Cambria" panose="02040503050406030204" pitchFamily="18" charset="0"/>
              </a:rPr>
              <a:t>(harvesting aqua/terra)</a:t>
            </a:r>
            <a:endParaRPr lang="en-US" sz="2000" dirty="0">
              <a:latin typeface="Cambria" panose="02040503050406030204" pitchFamily="18" charset="0"/>
              <a:ea typeface="Cambria" panose="02040503050406030204" pitchFamily="18" charset="0"/>
            </a:endParaRPr>
          </a:p>
        </p:txBody>
      </p:sp>
      <p:sp>
        <p:nvSpPr>
          <p:cNvPr id="19" name="TextBox 18">
            <a:extLst>
              <a:ext uri="{FF2B5EF4-FFF2-40B4-BE49-F238E27FC236}">
                <a16:creationId xmlns:a16="http://schemas.microsoft.com/office/drawing/2014/main" id="{EC54AB2A-E703-43C8-95A0-DE948C6B4AB5}"/>
              </a:ext>
            </a:extLst>
          </p:cNvPr>
          <p:cNvSpPr txBox="1"/>
          <p:nvPr/>
        </p:nvSpPr>
        <p:spPr>
          <a:xfrm>
            <a:off x="7609910" y="1275563"/>
            <a:ext cx="4429508" cy="1323439"/>
          </a:xfrm>
          <a:prstGeom prst="rect">
            <a:avLst/>
          </a:prstGeom>
          <a:noFill/>
        </p:spPr>
        <p:txBody>
          <a:bodyPr wrap="square">
            <a:spAutoFit/>
          </a:bodyPr>
          <a:lstStyle/>
          <a:p>
            <a:r>
              <a:rPr lang="en-US" sz="2000" b="1" dirty="0">
                <a:latin typeface="Gill Sans MT" panose="020B0502020104020203" pitchFamily="34" charset="0"/>
              </a:rPr>
              <a:t>Possibility of change</a:t>
            </a:r>
          </a:p>
          <a:p>
            <a:pPr algn="l"/>
            <a:r>
              <a:rPr lang="en-US" sz="2000" b="0" i="0" dirty="0">
                <a:effectLst/>
                <a:latin typeface="Cambria" panose="02040503050406030204" pitchFamily="18" charset="0"/>
                <a:ea typeface="Cambria" panose="02040503050406030204" pitchFamily="18" charset="0"/>
              </a:rPr>
              <a:t>Which group usually harvests </a:t>
            </a:r>
            <a:r>
              <a:rPr lang="en-US" sz="2000" b="0" i="0" dirty="0" err="1">
                <a:effectLst/>
                <a:latin typeface="Cambria" panose="02040503050406030204" pitchFamily="18" charset="0"/>
                <a:ea typeface="Cambria" panose="02040503050406030204" pitchFamily="18" charset="0"/>
              </a:rPr>
              <a:t>terrafruit</a:t>
            </a:r>
            <a:r>
              <a:rPr lang="en-US" sz="2000" b="0" i="0" dirty="0">
                <a:effectLst/>
                <a:latin typeface="Cambria" panose="02040503050406030204" pitchFamily="18" charset="0"/>
                <a:ea typeface="Cambria" panose="02040503050406030204" pitchFamily="18" charset="0"/>
              </a:rPr>
              <a:t>? </a:t>
            </a:r>
            <a:r>
              <a:rPr lang="en-US" sz="2000" dirty="0">
                <a:solidFill>
                  <a:schemeClr val="bg1">
                    <a:lumMod val="65000"/>
                  </a:schemeClr>
                </a:solidFill>
                <a:latin typeface="Cambria" panose="02040503050406030204" pitchFamily="18" charset="0"/>
                <a:ea typeface="Cambria" panose="02040503050406030204" pitchFamily="18" charset="0"/>
              </a:rPr>
              <a:t>(V) </a:t>
            </a:r>
            <a:r>
              <a:rPr lang="en-US" sz="2000" dirty="0">
                <a:latin typeface="Cambria" panose="02040503050406030204" pitchFamily="18" charset="0"/>
                <a:ea typeface="Cambria" panose="02040503050406030204" pitchFamily="18" charset="0"/>
              </a:rPr>
              <a:t>Can </a:t>
            </a:r>
            <a:r>
              <a:rPr lang="en-US" sz="2000" dirty="0" err="1">
                <a:latin typeface="Cambria" panose="02040503050406030204" pitchFamily="18" charset="0"/>
                <a:ea typeface="Cambria" panose="02040503050406030204" pitchFamily="18" charset="0"/>
              </a:rPr>
              <a:t>Zarpies</a:t>
            </a:r>
            <a:r>
              <a:rPr lang="en-US" sz="2000" dirty="0">
                <a:latin typeface="Cambria" panose="02040503050406030204" pitchFamily="18" charset="0"/>
                <a:ea typeface="Cambria" panose="02040503050406030204" pitchFamily="18" charset="0"/>
              </a:rPr>
              <a:t> also harvest </a:t>
            </a:r>
            <a:r>
              <a:rPr lang="en-US" sz="2000" dirty="0" err="1">
                <a:latin typeface="Cambria" panose="02040503050406030204" pitchFamily="18" charset="0"/>
                <a:ea typeface="Cambria" panose="02040503050406030204" pitchFamily="18" charset="0"/>
              </a:rPr>
              <a:t>terrafruit</a:t>
            </a:r>
            <a:r>
              <a:rPr lang="en-US" sz="2000" dirty="0">
                <a:latin typeface="Cambria" panose="02040503050406030204" pitchFamily="18" charset="0"/>
                <a:ea typeface="Cambria" panose="02040503050406030204" pitchFamily="18" charset="0"/>
              </a:rPr>
              <a:t>? </a:t>
            </a:r>
            <a:r>
              <a:rPr lang="en-US" sz="2000" dirty="0">
                <a:solidFill>
                  <a:schemeClr val="bg1">
                    <a:lumMod val="65000"/>
                  </a:schemeClr>
                </a:solidFill>
                <a:latin typeface="Cambria" panose="02040503050406030204" pitchFamily="18" charset="0"/>
                <a:ea typeface="Cambria" panose="02040503050406030204" pitchFamily="18" charset="0"/>
              </a:rPr>
              <a:t>(Y/N x for sure/maybe)</a:t>
            </a:r>
            <a:endParaRPr lang="en-US" sz="2000" b="0" i="0" dirty="0">
              <a:solidFill>
                <a:schemeClr val="bg1">
                  <a:lumMod val="65000"/>
                </a:schemeClr>
              </a:solidFill>
              <a:effectLst/>
              <a:latin typeface="Cambria" panose="02040503050406030204" pitchFamily="18" charset="0"/>
              <a:ea typeface="Cambria" panose="02040503050406030204" pitchFamily="18" charset="0"/>
            </a:endParaRPr>
          </a:p>
        </p:txBody>
      </p:sp>
      <p:sp>
        <p:nvSpPr>
          <p:cNvPr id="20" name="TextBox 19">
            <a:extLst>
              <a:ext uri="{FF2B5EF4-FFF2-40B4-BE49-F238E27FC236}">
                <a16:creationId xmlns:a16="http://schemas.microsoft.com/office/drawing/2014/main" id="{AC5579F7-66F7-45CD-B750-FA3A3CF1A6B3}"/>
              </a:ext>
            </a:extLst>
          </p:cNvPr>
          <p:cNvSpPr txBox="1"/>
          <p:nvPr/>
        </p:nvSpPr>
        <p:spPr>
          <a:xfrm>
            <a:off x="7609910" y="4001407"/>
            <a:ext cx="4520414" cy="1323439"/>
          </a:xfrm>
          <a:prstGeom prst="rect">
            <a:avLst/>
          </a:prstGeom>
          <a:noFill/>
        </p:spPr>
        <p:txBody>
          <a:bodyPr wrap="square">
            <a:spAutoFit/>
          </a:bodyPr>
          <a:lstStyle/>
          <a:p>
            <a:pPr>
              <a:tabLst>
                <a:tab pos="4397375" algn="l"/>
              </a:tabLst>
            </a:pPr>
            <a:r>
              <a:rPr lang="en-US" sz="2000" b="1" dirty="0">
                <a:latin typeface="Gill Sans MT" panose="020B0502020104020203" pitchFamily="34" charset="0"/>
              </a:rPr>
              <a:t>Normativity</a:t>
            </a:r>
          </a:p>
          <a:p>
            <a:pPr>
              <a:tabLst>
                <a:tab pos="4397375" algn="l"/>
              </a:tabLst>
            </a:pPr>
            <a:r>
              <a:rPr lang="en-US" sz="2000" dirty="0">
                <a:latin typeface="Cambria" panose="02040503050406030204" pitchFamily="18" charset="0"/>
                <a:ea typeface="Cambria" panose="02040503050406030204" pitchFamily="18" charset="0"/>
              </a:rPr>
              <a:t>This </a:t>
            </a:r>
            <a:r>
              <a:rPr lang="en-US" sz="2000" dirty="0" err="1">
                <a:latin typeface="Cambria" panose="02040503050406030204" pitchFamily="18" charset="0"/>
                <a:ea typeface="Cambria" panose="02040503050406030204" pitchFamily="18" charset="0"/>
              </a:rPr>
              <a:t>Zarpie</a:t>
            </a:r>
            <a:r>
              <a:rPr lang="en-US" sz="2000" dirty="0">
                <a:latin typeface="Cambria" panose="02040503050406030204" pitchFamily="18" charset="0"/>
                <a:ea typeface="Cambria" panose="02040503050406030204" pitchFamily="18" charset="0"/>
              </a:rPr>
              <a:t> is working as a </a:t>
            </a:r>
            <a:r>
              <a:rPr lang="en-US" sz="2000" dirty="0" err="1">
                <a:latin typeface="Cambria" panose="02040503050406030204" pitchFamily="18" charset="0"/>
                <a:ea typeface="Cambria" panose="02040503050406030204" pitchFamily="18" charset="0"/>
              </a:rPr>
              <a:t>terrafruit</a:t>
            </a:r>
            <a:r>
              <a:rPr lang="en-US" sz="2000" dirty="0">
                <a:latin typeface="Cambria" panose="02040503050406030204" pitchFamily="18" charset="0"/>
                <a:ea typeface="Cambria" panose="02040503050406030204" pitchFamily="18" charset="0"/>
              </a:rPr>
              <a:t> farmer. Is it okay or not okay for this </a:t>
            </a:r>
            <a:r>
              <a:rPr lang="en-US" sz="2000" dirty="0" err="1">
                <a:latin typeface="Cambria" panose="02040503050406030204" pitchFamily="18" charset="0"/>
                <a:ea typeface="Cambria" panose="02040503050406030204" pitchFamily="18" charset="0"/>
              </a:rPr>
              <a:t>Zarpie</a:t>
            </a:r>
            <a:r>
              <a:rPr lang="en-US" sz="2000" dirty="0">
                <a:latin typeface="Cambria" panose="02040503050406030204" pitchFamily="18" charset="0"/>
                <a:ea typeface="Cambria" panose="02040503050406030204" pitchFamily="18" charset="0"/>
              </a:rPr>
              <a:t> to work as a </a:t>
            </a:r>
            <a:r>
              <a:rPr lang="en-US" sz="2000" dirty="0" err="1">
                <a:latin typeface="Cambria" panose="02040503050406030204" pitchFamily="18" charset="0"/>
                <a:ea typeface="Cambria" panose="02040503050406030204" pitchFamily="18" charset="0"/>
              </a:rPr>
              <a:t>terrafruit</a:t>
            </a:r>
            <a:r>
              <a:rPr lang="en-US" sz="2000" dirty="0">
                <a:latin typeface="Cambria" panose="02040503050406030204" pitchFamily="18" charset="0"/>
                <a:ea typeface="Cambria" panose="02040503050406030204" pitchFamily="18" charset="0"/>
              </a:rPr>
              <a:t> farmer?</a:t>
            </a:r>
          </a:p>
        </p:txBody>
      </p:sp>
      <p:sp>
        <p:nvSpPr>
          <p:cNvPr id="21" name="TextBox 20">
            <a:extLst>
              <a:ext uri="{FF2B5EF4-FFF2-40B4-BE49-F238E27FC236}">
                <a16:creationId xmlns:a16="http://schemas.microsoft.com/office/drawing/2014/main" id="{0177DE9E-55CD-483C-A61E-5595AAD48E4F}"/>
              </a:ext>
            </a:extLst>
          </p:cNvPr>
          <p:cNvSpPr txBox="1"/>
          <p:nvPr/>
        </p:nvSpPr>
        <p:spPr>
          <a:xfrm>
            <a:off x="7625484" y="5351784"/>
            <a:ext cx="4566515" cy="1323439"/>
          </a:xfrm>
          <a:prstGeom prst="rect">
            <a:avLst/>
          </a:prstGeom>
          <a:solidFill>
            <a:schemeClr val="bg1"/>
          </a:solidFill>
        </p:spPr>
        <p:txBody>
          <a:bodyPr wrap="square">
            <a:spAutoFit/>
          </a:bodyPr>
          <a:lstStyle/>
          <a:p>
            <a:pPr>
              <a:tabLst>
                <a:tab pos="4397375" algn="l"/>
              </a:tabLst>
            </a:pPr>
            <a:r>
              <a:rPr lang="en-US" sz="2000" b="1" dirty="0">
                <a:latin typeface="Gill Sans MT" panose="020B0502020104020203" pitchFamily="34" charset="0"/>
              </a:rPr>
              <a:t>Target of intervention</a:t>
            </a:r>
          </a:p>
          <a:p>
            <a:pPr>
              <a:tabLst>
                <a:tab pos="4397375" algn="l"/>
              </a:tabLst>
            </a:pPr>
            <a:r>
              <a:rPr lang="en-US" sz="2000" dirty="0">
                <a:latin typeface="Cambria" panose="02040503050406030204" pitchFamily="18" charset="0"/>
                <a:ea typeface="Cambria" panose="02040503050406030204" pitchFamily="18" charset="0"/>
              </a:rPr>
              <a:t>Oil spill destroyed </a:t>
            </a:r>
            <a:r>
              <a:rPr lang="en-US" sz="2000" dirty="0" err="1">
                <a:latin typeface="Cambria" panose="02040503050406030204" pitchFamily="18" charset="0"/>
                <a:ea typeface="Cambria" panose="02040503050406030204" pitchFamily="18" charset="0"/>
              </a:rPr>
              <a:t>aquafruit</a:t>
            </a:r>
            <a:r>
              <a:rPr lang="en-US" sz="2000" dirty="0">
                <a:latin typeface="Cambria" panose="02040503050406030204" pitchFamily="18" charset="0"/>
                <a:ea typeface="Cambria" panose="02040503050406030204" pitchFamily="18" charset="0"/>
              </a:rPr>
              <a:t> this year… what would you do, so that </a:t>
            </a:r>
            <a:r>
              <a:rPr lang="en-US" sz="2000" dirty="0" err="1">
                <a:latin typeface="Cambria" panose="02040503050406030204" pitchFamily="18" charset="0"/>
                <a:ea typeface="Cambria" panose="02040503050406030204" pitchFamily="18" charset="0"/>
              </a:rPr>
              <a:t>Zarpies</a:t>
            </a:r>
            <a:r>
              <a:rPr lang="en-US" sz="2000" dirty="0">
                <a:latin typeface="Cambria" panose="02040503050406030204" pitchFamily="18" charset="0"/>
                <a:ea typeface="Cambria" panose="02040503050406030204" pitchFamily="18" charset="0"/>
              </a:rPr>
              <a:t> can work as </a:t>
            </a:r>
            <a:r>
              <a:rPr lang="en-US" sz="2000" dirty="0" err="1">
                <a:latin typeface="Cambria" panose="02040503050406030204" pitchFamily="18" charset="0"/>
                <a:ea typeface="Cambria" panose="02040503050406030204" pitchFamily="18" charset="0"/>
              </a:rPr>
              <a:t>terrafruit</a:t>
            </a:r>
            <a:r>
              <a:rPr lang="en-US" sz="2000" dirty="0">
                <a:latin typeface="Cambria" panose="02040503050406030204" pitchFamily="18" charset="0"/>
                <a:ea typeface="Cambria" panose="02040503050406030204" pitchFamily="18" charset="0"/>
              </a:rPr>
              <a:t> farmers?</a:t>
            </a:r>
          </a:p>
        </p:txBody>
      </p:sp>
      <p:pic>
        <p:nvPicPr>
          <p:cNvPr id="27" name="Picture 2" descr="Past Research | Living Lab at the University of Michigan">
            <a:extLst>
              <a:ext uri="{FF2B5EF4-FFF2-40B4-BE49-F238E27FC236}">
                <a16:creationId xmlns:a16="http://schemas.microsoft.com/office/drawing/2014/main" id="{4C0E7647-3A1D-4329-B124-66DBC2B085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173" t="43565" r="43592" b="19481"/>
          <a:stretch/>
        </p:blipFill>
        <p:spPr bwMode="auto">
          <a:xfrm>
            <a:off x="6524623" y="2238247"/>
            <a:ext cx="438303" cy="804495"/>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BD2F99F5-1FB3-43DA-B6BF-7EBE1FD92505}"/>
              </a:ext>
            </a:extLst>
          </p:cNvPr>
          <p:cNvSpPr txBox="1"/>
          <p:nvPr/>
        </p:nvSpPr>
        <p:spPr>
          <a:xfrm>
            <a:off x="152582" y="1885394"/>
            <a:ext cx="6372041" cy="2031325"/>
          </a:xfrm>
          <a:prstGeom prst="rect">
            <a:avLst/>
          </a:prstGeom>
          <a:noFill/>
        </p:spPr>
        <p:txBody>
          <a:bodyPr wrap="square">
            <a:spAutoFit/>
          </a:bodyPr>
          <a:lstStyle/>
          <a:p>
            <a:pPr algn="l"/>
            <a:r>
              <a:rPr lang="en-US" b="1" i="0" dirty="0" err="1">
                <a:effectLst/>
                <a:latin typeface="Cambria" panose="02040503050406030204" pitchFamily="18" charset="0"/>
                <a:ea typeface="Cambria" panose="02040503050406030204" pitchFamily="18" charset="0"/>
              </a:rPr>
              <a:t>Zarpies</a:t>
            </a:r>
            <a:r>
              <a:rPr lang="en-US" b="1" i="0" dirty="0">
                <a:effectLst/>
                <a:latin typeface="Cambria" panose="02040503050406030204" pitchFamily="18" charset="0"/>
                <a:ea typeface="Cambria" panose="02040503050406030204" pitchFamily="18" charset="0"/>
              </a:rPr>
              <a:t> work as </a:t>
            </a:r>
            <a:r>
              <a:rPr lang="en-US" b="1" i="0" dirty="0" err="1">
                <a:effectLst/>
                <a:latin typeface="Cambria" panose="02040503050406030204" pitchFamily="18" charset="0"/>
                <a:ea typeface="Cambria" panose="02040503050406030204" pitchFamily="18" charset="0"/>
              </a:rPr>
              <a:t>aquafruit</a:t>
            </a:r>
            <a:r>
              <a:rPr lang="en-US" b="1" i="0" dirty="0">
                <a:effectLst/>
                <a:latin typeface="Cambria" panose="02040503050406030204" pitchFamily="18" charset="0"/>
                <a:ea typeface="Cambria" panose="02040503050406030204" pitchFamily="18" charset="0"/>
              </a:rPr>
              <a:t> farmers. </a:t>
            </a:r>
          </a:p>
          <a:p>
            <a:r>
              <a:rPr lang="en-US" b="0" i="0" dirty="0" err="1">
                <a:effectLst/>
                <a:latin typeface="Cambria" panose="02040503050406030204" pitchFamily="18" charset="0"/>
                <a:ea typeface="Cambria" panose="02040503050406030204" pitchFamily="18" charset="0"/>
              </a:rPr>
              <a:t>Aquafruit</a:t>
            </a:r>
            <a:r>
              <a:rPr lang="en-US" b="0" i="0" dirty="0">
                <a:effectLst/>
                <a:latin typeface="Cambria" panose="02040503050406030204" pitchFamily="18" charset="0"/>
                <a:ea typeface="Cambria" panose="02040503050406030204" pitchFamily="18" charset="0"/>
              </a:rPr>
              <a:t> are fruit grow underwater off the coast of islands in this area, and can be sold for $0.50 each. </a:t>
            </a:r>
          </a:p>
          <a:p>
            <a:r>
              <a:rPr lang="en-US" b="0" i="0" dirty="0" err="1">
                <a:effectLst/>
                <a:latin typeface="Cambria" panose="02040503050406030204" pitchFamily="18" charset="0"/>
                <a:ea typeface="Cambria" panose="02040503050406030204" pitchFamily="18" charset="0"/>
              </a:rPr>
              <a:t>Zarpies</a:t>
            </a:r>
            <a:r>
              <a:rPr lang="en-US" b="0" i="0" dirty="0">
                <a:effectLst/>
                <a:latin typeface="Cambria" panose="02040503050406030204" pitchFamily="18" charset="0"/>
                <a:ea typeface="Cambria" panose="02040503050406030204" pitchFamily="18" charset="0"/>
              </a:rPr>
              <a:t> dive into the ocean near the island to harvest </a:t>
            </a:r>
            <a:r>
              <a:rPr lang="en-US" b="0" i="0" dirty="0" err="1">
                <a:effectLst/>
                <a:latin typeface="Cambria" panose="02040503050406030204" pitchFamily="18" charset="0"/>
                <a:ea typeface="Cambria" panose="02040503050406030204" pitchFamily="18" charset="0"/>
              </a:rPr>
              <a:t>aquafruit</a:t>
            </a:r>
            <a:r>
              <a:rPr lang="en-US" dirty="0">
                <a:latin typeface="Cambria" panose="02040503050406030204" pitchFamily="18" charset="0"/>
                <a:ea typeface="Cambria" panose="02040503050406030204" pitchFamily="18" charset="0"/>
              </a:rPr>
              <a:t>, typically harvesting 100 a day, although it can be dangerous to dive deep underwater for long periods of time.</a:t>
            </a:r>
          </a:p>
          <a:p>
            <a:pPr algn="l"/>
            <a:endParaRPr lang="en-US" b="0" i="0" dirty="0">
              <a:effectLst/>
              <a:latin typeface="Cambria" panose="02040503050406030204" pitchFamily="18" charset="0"/>
              <a:ea typeface="Cambria" panose="02040503050406030204" pitchFamily="18" charset="0"/>
            </a:endParaRPr>
          </a:p>
        </p:txBody>
      </p:sp>
      <p:sp>
        <p:nvSpPr>
          <p:cNvPr id="29" name="TextBox 28">
            <a:extLst>
              <a:ext uri="{FF2B5EF4-FFF2-40B4-BE49-F238E27FC236}">
                <a16:creationId xmlns:a16="http://schemas.microsoft.com/office/drawing/2014/main" id="{FF66964F-B681-4B41-96D8-CBD68A85A9C1}"/>
              </a:ext>
            </a:extLst>
          </p:cNvPr>
          <p:cNvSpPr txBox="1"/>
          <p:nvPr/>
        </p:nvSpPr>
        <p:spPr>
          <a:xfrm>
            <a:off x="152582" y="1275563"/>
            <a:ext cx="8693668" cy="646331"/>
          </a:xfrm>
          <a:prstGeom prst="rect">
            <a:avLst/>
          </a:prstGeom>
          <a:noFill/>
        </p:spPr>
        <p:txBody>
          <a:bodyPr wrap="square">
            <a:spAutoFit/>
          </a:bodyPr>
          <a:lstStyle/>
          <a:p>
            <a:pPr algn="l"/>
            <a:r>
              <a:rPr lang="en-US" dirty="0">
                <a:latin typeface="Cambria" panose="02040503050406030204" pitchFamily="18" charset="0"/>
                <a:ea typeface="Cambria" panose="02040503050406030204" pitchFamily="18" charset="0"/>
              </a:rPr>
              <a:t>i</a:t>
            </a:r>
            <a:r>
              <a:rPr lang="en-US" i="0" dirty="0">
                <a:effectLst/>
                <a:latin typeface="Cambria" panose="02040503050406030204" pitchFamily="18" charset="0"/>
                <a:ea typeface="Cambria" panose="02040503050406030204" pitchFamily="18" charset="0"/>
              </a:rPr>
              <a:t>sland far away</a:t>
            </a:r>
          </a:p>
          <a:p>
            <a:pPr algn="l"/>
            <a:r>
              <a:rPr lang="en-US" i="0" dirty="0">
                <a:solidFill>
                  <a:srgbClr val="404040"/>
                </a:solidFill>
                <a:effectLst/>
                <a:latin typeface="Cambria" panose="02040503050406030204" pitchFamily="18" charset="0"/>
                <a:ea typeface="Cambria" panose="02040503050406030204" pitchFamily="18" charset="0"/>
              </a:rPr>
              <a:t>many groups of people who live on this island, e.g. </a:t>
            </a:r>
            <a:r>
              <a:rPr lang="en-US" i="0" dirty="0" err="1">
                <a:solidFill>
                  <a:srgbClr val="404040"/>
                </a:solidFill>
                <a:effectLst/>
                <a:latin typeface="Cambria" panose="02040503050406030204" pitchFamily="18" charset="0"/>
                <a:ea typeface="Cambria" panose="02040503050406030204" pitchFamily="18" charset="0"/>
              </a:rPr>
              <a:t>Zarpies</a:t>
            </a:r>
            <a:r>
              <a:rPr lang="en-US" dirty="0">
                <a:solidFill>
                  <a:srgbClr val="404040"/>
                </a:solidFill>
                <a:latin typeface="Cambria" panose="02040503050406030204" pitchFamily="18" charset="0"/>
                <a:ea typeface="Cambria" panose="02040503050406030204" pitchFamily="18" charset="0"/>
              </a:rPr>
              <a:t>, </a:t>
            </a:r>
            <a:r>
              <a:rPr lang="en-US" i="0" dirty="0" err="1">
                <a:solidFill>
                  <a:srgbClr val="404040"/>
                </a:solidFill>
                <a:effectLst/>
                <a:latin typeface="Cambria" panose="02040503050406030204" pitchFamily="18" charset="0"/>
                <a:ea typeface="Cambria" panose="02040503050406030204" pitchFamily="18" charset="0"/>
              </a:rPr>
              <a:t>Vawns</a:t>
            </a:r>
            <a:endParaRPr lang="en-US" i="0" dirty="0">
              <a:solidFill>
                <a:srgbClr val="404040"/>
              </a:solidFill>
              <a:effectLst/>
              <a:latin typeface="Cambria" panose="02040503050406030204" pitchFamily="18" charset="0"/>
              <a:ea typeface="Cambria" panose="02040503050406030204" pitchFamily="18" charset="0"/>
            </a:endParaRPr>
          </a:p>
        </p:txBody>
      </p:sp>
      <p:sp>
        <p:nvSpPr>
          <p:cNvPr id="30" name="TextBox 29">
            <a:extLst>
              <a:ext uri="{FF2B5EF4-FFF2-40B4-BE49-F238E27FC236}">
                <a16:creationId xmlns:a16="http://schemas.microsoft.com/office/drawing/2014/main" id="{5666C65E-0F2D-4CA5-8218-AEFF441280F3}"/>
              </a:ext>
            </a:extLst>
          </p:cNvPr>
          <p:cNvSpPr txBox="1"/>
          <p:nvPr/>
        </p:nvSpPr>
        <p:spPr>
          <a:xfrm>
            <a:off x="1316330" y="3514474"/>
            <a:ext cx="1414961" cy="400110"/>
          </a:xfrm>
          <a:prstGeom prst="rect">
            <a:avLst/>
          </a:prstGeom>
          <a:noFill/>
        </p:spPr>
        <p:txBody>
          <a:bodyPr wrap="square">
            <a:spAutoFit/>
          </a:bodyPr>
          <a:lstStyle/>
          <a:p>
            <a:r>
              <a:rPr lang="en-US" sz="2000" b="1" dirty="0">
                <a:solidFill>
                  <a:srgbClr val="49808C"/>
                </a:solidFill>
                <a:latin typeface="Gill Sans Nova" panose="020B0602020104020203" pitchFamily="34" charset="0"/>
                <a:ea typeface="Cambria" panose="02040503050406030204" pitchFamily="18" charset="0"/>
              </a:rPr>
              <a:t>Biological</a:t>
            </a:r>
          </a:p>
        </p:txBody>
      </p:sp>
      <p:sp>
        <p:nvSpPr>
          <p:cNvPr id="31" name="TextBox 30">
            <a:extLst>
              <a:ext uri="{FF2B5EF4-FFF2-40B4-BE49-F238E27FC236}">
                <a16:creationId xmlns:a16="http://schemas.microsoft.com/office/drawing/2014/main" id="{875FA705-D397-4F34-897F-C3D5E8B6B326}"/>
              </a:ext>
            </a:extLst>
          </p:cNvPr>
          <p:cNvSpPr txBox="1"/>
          <p:nvPr/>
        </p:nvSpPr>
        <p:spPr>
          <a:xfrm>
            <a:off x="1316331" y="4476909"/>
            <a:ext cx="1260582" cy="400110"/>
          </a:xfrm>
          <a:prstGeom prst="rect">
            <a:avLst/>
          </a:prstGeom>
          <a:noFill/>
        </p:spPr>
        <p:txBody>
          <a:bodyPr wrap="square">
            <a:spAutoFit/>
          </a:bodyPr>
          <a:lstStyle/>
          <a:p>
            <a:r>
              <a:rPr lang="en-US" sz="2000" b="1" dirty="0">
                <a:solidFill>
                  <a:srgbClr val="C09200"/>
                </a:solidFill>
                <a:latin typeface="Gill Sans Nova" panose="020B0602020104020203" pitchFamily="34" charset="0"/>
                <a:ea typeface="Cambria" panose="02040503050406030204" pitchFamily="18" charset="0"/>
              </a:rPr>
              <a:t>Cultural</a:t>
            </a:r>
          </a:p>
        </p:txBody>
      </p:sp>
      <p:sp>
        <p:nvSpPr>
          <p:cNvPr id="32" name="TextBox 31">
            <a:extLst>
              <a:ext uri="{FF2B5EF4-FFF2-40B4-BE49-F238E27FC236}">
                <a16:creationId xmlns:a16="http://schemas.microsoft.com/office/drawing/2014/main" id="{7698857D-D1C7-4666-921D-08D085732E29}"/>
              </a:ext>
            </a:extLst>
          </p:cNvPr>
          <p:cNvSpPr txBox="1"/>
          <p:nvPr/>
        </p:nvSpPr>
        <p:spPr>
          <a:xfrm>
            <a:off x="1316331" y="5515094"/>
            <a:ext cx="4360073" cy="400110"/>
          </a:xfrm>
          <a:prstGeom prst="rect">
            <a:avLst/>
          </a:prstGeom>
          <a:noFill/>
        </p:spPr>
        <p:txBody>
          <a:bodyPr wrap="square">
            <a:spAutoFit/>
          </a:bodyPr>
          <a:lstStyle/>
          <a:p>
            <a:r>
              <a:rPr lang="en-US" sz="2000" b="1" dirty="0">
                <a:solidFill>
                  <a:srgbClr val="D9695F"/>
                </a:solidFill>
                <a:latin typeface="Gill Sans Nova" panose="020B0602020104020203" pitchFamily="34" charset="0"/>
                <a:ea typeface="Cambria" panose="02040503050406030204" pitchFamily="18" charset="0"/>
              </a:rPr>
              <a:t>Structural</a:t>
            </a:r>
            <a:r>
              <a:rPr lang="en-US" sz="2000" b="1" dirty="0">
                <a:latin typeface="Gill Sans Nova" panose="020B0602020104020203" pitchFamily="34" charset="0"/>
                <a:ea typeface="Cambria" panose="02040503050406030204" pitchFamily="18" charset="0"/>
              </a:rPr>
              <a:t> </a:t>
            </a:r>
            <a:r>
              <a:rPr lang="en-US" dirty="0">
                <a:solidFill>
                  <a:schemeClr val="bg1">
                    <a:lumMod val="65000"/>
                  </a:schemeClr>
                </a:solidFill>
                <a:latin typeface="Gill Sans Nova" panose="020B0602020104020203" pitchFamily="34" charset="0"/>
                <a:ea typeface="Cambria" panose="02040503050406030204" pitchFamily="18" charset="0"/>
              </a:rPr>
              <a:t>(Vasilyeva et al., 2020)</a:t>
            </a:r>
            <a:endParaRPr lang="en-US" sz="2000" dirty="0">
              <a:solidFill>
                <a:schemeClr val="bg1">
                  <a:lumMod val="65000"/>
                </a:schemeClr>
              </a:solidFill>
              <a:latin typeface="Cambria" panose="02040503050406030204" pitchFamily="18" charset="0"/>
              <a:ea typeface="Cambria" panose="02040503050406030204" pitchFamily="18" charset="0"/>
            </a:endParaRPr>
          </a:p>
        </p:txBody>
      </p:sp>
      <p:sp>
        <p:nvSpPr>
          <p:cNvPr id="33" name="Rectangle 32">
            <a:extLst>
              <a:ext uri="{FF2B5EF4-FFF2-40B4-BE49-F238E27FC236}">
                <a16:creationId xmlns:a16="http://schemas.microsoft.com/office/drawing/2014/main" id="{888BB312-D08F-4932-9312-28481281A1B3}"/>
              </a:ext>
            </a:extLst>
          </p:cNvPr>
          <p:cNvSpPr/>
          <p:nvPr/>
        </p:nvSpPr>
        <p:spPr>
          <a:xfrm>
            <a:off x="1316330" y="4861605"/>
            <a:ext cx="6093871" cy="69972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sz="2000" dirty="0" err="1">
                <a:solidFill>
                  <a:prstClr val="black"/>
                </a:solidFill>
                <a:latin typeface="Cambria" panose="02040503050406030204" pitchFamily="18" charset="0"/>
                <a:ea typeface="Cambria" panose="02040503050406030204" pitchFamily="18" charset="0"/>
              </a:rPr>
              <a:t>Zarpies</a:t>
            </a:r>
            <a:r>
              <a:rPr lang="en-US" sz="2000" dirty="0">
                <a:solidFill>
                  <a:prstClr val="black"/>
                </a:solidFill>
                <a:latin typeface="Cambria" panose="02040503050406030204" pitchFamily="18" charset="0"/>
                <a:ea typeface="Cambria" panose="02040503050406030204" pitchFamily="18" charset="0"/>
              </a:rPr>
              <a:t> revere the ocean as a primordial source of life, and consider growing </a:t>
            </a:r>
            <a:r>
              <a:rPr lang="en-US" sz="2000" dirty="0" err="1">
                <a:solidFill>
                  <a:prstClr val="black"/>
                </a:solidFill>
                <a:latin typeface="Cambria" panose="02040503050406030204" pitchFamily="18" charset="0"/>
                <a:ea typeface="Cambria" panose="02040503050406030204" pitchFamily="18" charset="0"/>
              </a:rPr>
              <a:t>aquafruit</a:t>
            </a:r>
            <a:r>
              <a:rPr lang="en-US" sz="2000" dirty="0">
                <a:solidFill>
                  <a:prstClr val="black"/>
                </a:solidFill>
                <a:latin typeface="Cambria" panose="02040503050406030204" pitchFamily="18" charset="0"/>
                <a:ea typeface="Cambria" panose="02040503050406030204" pitchFamily="18" charset="0"/>
              </a:rPr>
              <a:t> to be a sacred job.</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sp>
        <p:nvSpPr>
          <p:cNvPr id="34" name="Rectangle 33">
            <a:extLst>
              <a:ext uri="{FF2B5EF4-FFF2-40B4-BE49-F238E27FC236}">
                <a16:creationId xmlns:a16="http://schemas.microsoft.com/office/drawing/2014/main" id="{780B1B8F-0740-4C8E-B306-66AD07443E00}"/>
              </a:ext>
            </a:extLst>
          </p:cNvPr>
          <p:cNvSpPr/>
          <p:nvPr/>
        </p:nvSpPr>
        <p:spPr>
          <a:xfrm>
            <a:off x="1316330" y="5915203"/>
            <a:ext cx="6093871" cy="94279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sz="2000" dirty="0" err="1">
                <a:solidFill>
                  <a:prstClr val="black"/>
                </a:solidFill>
                <a:latin typeface="Cambria" panose="02040503050406030204" pitchFamily="18" charset="0"/>
                <a:ea typeface="Cambria" panose="02040503050406030204" pitchFamily="18" charset="0"/>
              </a:rPr>
              <a:t>Zarpies</a:t>
            </a:r>
            <a:r>
              <a:rPr lang="en-US" sz="2000" dirty="0">
                <a:solidFill>
                  <a:prstClr val="black"/>
                </a:solidFill>
                <a:latin typeface="Cambria" panose="02040503050406030204" pitchFamily="18" charset="0"/>
                <a:ea typeface="Cambria" panose="02040503050406030204" pitchFamily="18" charset="0"/>
              </a:rPr>
              <a:t> must fill out complex and expensive paperwork because the gov requires </a:t>
            </a:r>
            <a:r>
              <a:rPr lang="en-US" sz="2000" dirty="0" err="1">
                <a:solidFill>
                  <a:prstClr val="black"/>
                </a:solidFill>
                <a:latin typeface="Cambria" panose="02040503050406030204" pitchFamily="18" charset="0"/>
                <a:ea typeface="Cambria" panose="02040503050406030204" pitchFamily="18" charset="0"/>
              </a:rPr>
              <a:t>Zarpies</a:t>
            </a:r>
            <a:r>
              <a:rPr lang="en-US" sz="2000" dirty="0">
                <a:solidFill>
                  <a:prstClr val="black"/>
                </a:solidFill>
                <a:latin typeface="Cambria" panose="02040503050406030204" pitchFamily="18" charset="0"/>
                <a:ea typeface="Cambria" panose="02040503050406030204" pitchFamily="18" charset="0"/>
              </a:rPr>
              <a:t> to do so, in order to be hired in other jobs.</a:t>
            </a:r>
          </a:p>
        </p:txBody>
      </p:sp>
      <p:sp>
        <p:nvSpPr>
          <p:cNvPr id="35" name="Rectangle 34">
            <a:extLst>
              <a:ext uri="{FF2B5EF4-FFF2-40B4-BE49-F238E27FC236}">
                <a16:creationId xmlns:a16="http://schemas.microsoft.com/office/drawing/2014/main" id="{9507FDEC-0A03-4409-882E-F891254AABB4}"/>
              </a:ext>
            </a:extLst>
          </p:cNvPr>
          <p:cNvSpPr/>
          <p:nvPr/>
        </p:nvSpPr>
        <p:spPr>
          <a:xfrm>
            <a:off x="1316330" y="3869638"/>
            <a:ext cx="6611817" cy="69972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en-US" sz="2000" dirty="0" err="1">
                <a:solidFill>
                  <a:prstClr val="black"/>
                </a:solidFill>
                <a:latin typeface="Cambria" panose="02040503050406030204" pitchFamily="18" charset="0"/>
                <a:ea typeface="Cambria" panose="02040503050406030204" pitchFamily="18" charset="0"/>
              </a:rPr>
              <a:t>Zarpies</a:t>
            </a:r>
            <a:r>
              <a:rPr lang="en-US" sz="2000" dirty="0">
                <a:solidFill>
                  <a:prstClr val="black"/>
                </a:solidFill>
                <a:latin typeface="Cambria" panose="02040503050406030204" pitchFamily="18" charset="0"/>
                <a:ea typeface="Cambria" panose="02040503050406030204" pitchFamily="18" charset="0"/>
              </a:rPr>
              <a:t> tolerate cold well, and have large lungs and big hands and feet, so they are suited for swimming and diving.</a:t>
            </a: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sp>
        <p:nvSpPr>
          <p:cNvPr id="36" name="Rectangle 35">
            <a:extLst>
              <a:ext uri="{FF2B5EF4-FFF2-40B4-BE49-F238E27FC236}">
                <a16:creationId xmlns:a16="http://schemas.microsoft.com/office/drawing/2014/main" id="{01CF2496-3653-4CFF-8287-C462E3611354}"/>
              </a:ext>
            </a:extLst>
          </p:cNvPr>
          <p:cNvSpPr/>
          <p:nvPr/>
        </p:nvSpPr>
        <p:spPr>
          <a:xfrm>
            <a:off x="89468" y="3869639"/>
            <a:ext cx="1260583" cy="2988360"/>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Zarpies</a:t>
            </a:r>
            <a:r>
              <a:rPr kumimoji="0" lang="en-US"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work as </a:t>
            </a:r>
            <a:r>
              <a:rPr kumimoji="0" lang="en-US"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aquafruit</a:t>
            </a:r>
            <a:r>
              <a:rPr kumimoji="0" lang="en-US"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farmers, and don't often work other jobs, because…</a:t>
            </a:r>
          </a:p>
        </p:txBody>
      </p:sp>
      <p:sp>
        <p:nvSpPr>
          <p:cNvPr id="37" name="TextBox 36">
            <a:extLst>
              <a:ext uri="{FF2B5EF4-FFF2-40B4-BE49-F238E27FC236}">
                <a16:creationId xmlns:a16="http://schemas.microsoft.com/office/drawing/2014/main" id="{341288A6-941C-4ADD-9DC2-CE01005FE85A}"/>
              </a:ext>
            </a:extLst>
          </p:cNvPr>
          <p:cNvSpPr txBox="1"/>
          <p:nvPr/>
        </p:nvSpPr>
        <p:spPr>
          <a:xfrm>
            <a:off x="89468" y="3550000"/>
            <a:ext cx="1578821" cy="400110"/>
          </a:xfrm>
          <a:prstGeom prst="rect">
            <a:avLst/>
          </a:prstGeom>
          <a:noFill/>
        </p:spPr>
        <p:txBody>
          <a:bodyPr wrap="square">
            <a:spAutoFit/>
          </a:bodyPr>
          <a:lstStyle/>
          <a:p>
            <a:r>
              <a:rPr lang="en-US" sz="2000" b="1" dirty="0">
                <a:latin typeface="Gill Sans Nova" panose="020B0602020104020203" pitchFamily="34" charset="0"/>
                <a:ea typeface="Cambria" panose="02040503050406030204" pitchFamily="18" charset="0"/>
              </a:rPr>
              <a:t>Job</a:t>
            </a:r>
          </a:p>
        </p:txBody>
      </p:sp>
    </p:spTree>
    <p:extLst>
      <p:ext uri="{BB962C8B-B14F-4D97-AF65-F5344CB8AC3E}">
        <p14:creationId xmlns:p14="http://schemas.microsoft.com/office/powerpoint/2010/main" val="2373154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P spid="31" grpId="0"/>
      <p:bldP spid="32" grpId="0"/>
      <p:bldP spid="33" grpId="0" animBg="1"/>
      <p:bldP spid="34" grpId="0" animBg="1"/>
      <p:bldP spid="35" grpId="0" animBg="1"/>
      <p:bldP spid="36" grpId="0" animBg="1"/>
      <p:bldP spid="3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Oval 55">
            <a:extLst>
              <a:ext uri="{FF2B5EF4-FFF2-40B4-BE49-F238E27FC236}">
                <a16:creationId xmlns:a16="http://schemas.microsoft.com/office/drawing/2014/main" id="{CE35D0ED-2894-4A11-A76D-AE86D4B9766F}"/>
              </a:ext>
            </a:extLst>
          </p:cNvPr>
          <p:cNvSpPr/>
          <p:nvPr/>
        </p:nvSpPr>
        <p:spPr>
          <a:xfrm flipH="1">
            <a:off x="5793415" y="485836"/>
            <a:ext cx="2695144" cy="1850997"/>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latin typeface="Gill Sans Nova" panose="020B0602020104020203" pitchFamily="34" charset="0"/>
              </a:rPr>
              <a:t>limited economic opportunities</a:t>
            </a:r>
            <a:endParaRPr lang="en-US" sz="1600" dirty="0">
              <a:solidFill>
                <a:schemeClr val="bg1">
                  <a:lumMod val="50000"/>
                </a:schemeClr>
              </a:solidFill>
              <a:latin typeface="Gill Sans Nova" panose="020B0602020104020203" pitchFamily="34" charset="0"/>
            </a:endParaRPr>
          </a:p>
        </p:txBody>
      </p:sp>
      <p:sp>
        <p:nvSpPr>
          <p:cNvPr id="5" name="Title 1">
            <a:extLst>
              <a:ext uri="{FF2B5EF4-FFF2-40B4-BE49-F238E27FC236}">
                <a16:creationId xmlns:a16="http://schemas.microsoft.com/office/drawing/2014/main" id="{8DBA66D7-2AEE-4A1D-ADF2-6B503CCC23E2}"/>
              </a:ext>
            </a:extLst>
          </p:cNvPr>
          <p:cNvSpPr txBox="1">
            <a:spLocks/>
          </p:cNvSpPr>
          <p:nvPr/>
        </p:nvSpPr>
        <p:spPr>
          <a:xfrm>
            <a:off x="381000" y="-71252"/>
            <a:ext cx="10403910" cy="147072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dirty="0">
                <a:solidFill>
                  <a:schemeClr val="tx1"/>
                </a:solidFill>
                <a:latin typeface="Gill Sans Nova" panose="020B0602020104020203" pitchFamily="34" charset="0"/>
                <a:cs typeface="Helvetica" panose="020B0604020202020204" pitchFamily="34" charset="0"/>
              </a:rPr>
              <a:t>Why group differences?</a:t>
            </a:r>
            <a:endParaRPr lang="en-US" sz="4800" dirty="0">
              <a:solidFill>
                <a:schemeClr val="bg1">
                  <a:lumMod val="50000"/>
                </a:schemeClr>
              </a:solidFill>
              <a:latin typeface="Gill Sans Nova" panose="020B0602020104020203" pitchFamily="34" charset="0"/>
              <a:cs typeface="Helvetica" panose="020B0604020202020204" pitchFamily="34" charset="0"/>
            </a:endParaRPr>
          </a:p>
        </p:txBody>
      </p:sp>
      <p:sp>
        <p:nvSpPr>
          <p:cNvPr id="53" name="Oval 52">
            <a:extLst>
              <a:ext uri="{FF2B5EF4-FFF2-40B4-BE49-F238E27FC236}">
                <a16:creationId xmlns:a16="http://schemas.microsoft.com/office/drawing/2014/main" id="{48BDF75F-FDDD-4894-8892-3BBF4019CE46}"/>
              </a:ext>
            </a:extLst>
          </p:cNvPr>
          <p:cNvSpPr/>
          <p:nvPr/>
        </p:nvSpPr>
        <p:spPr>
          <a:xfrm flipH="1">
            <a:off x="8582344" y="3933573"/>
            <a:ext cx="2773608" cy="106927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biologically vulnerable</a:t>
            </a:r>
            <a:endParaRPr lang="en-US" sz="1600" dirty="0">
              <a:solidFill>
                <a:sysClr val="windowText" lastClr="000000"/>
              </a:solidFill>
              <a:latin typeface="Gill Sans Nova" panose="020B0602020104020203" pitchFamily="34" charset="0"/>
            </a:endParaRPr>
          </a:p>
        </p:txBody>
      </p:sp>
      <p:sp>
        <p:nvSpPr>
          <p:cNvPr id="55" name="Oval 54">
            <a:extLst>
              <a:ext uri="{FF2B5EF4-FFF2-40B4-BE49-F238E27FC236}">
                <a16:creationId xmlns:a16="http://schemas.microsoft.com/office/drawing/2014/main" id="{C667F9BC-5334-4E28-AE5B-0EE746CC432C}"/>
              </a:ext>
            </a:extLst>
          </p:cNvPr>
          <p:cNvSpPr/>
          <p:nvPr/>
        </p:nvSpPr>
        <p:spPr>
          <a:xfrm flipH="1">
            <a:off x="4275791" y="1414503"/>
            <a:ext cx="1557984" cy="850465"/>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latin typeface="Gill Sans Nova" panose="020B0602020104020203" pitchFamily="34" charset="0"/>
              </a:rPr>
              <a:t>culture</a:t>
            </a:r>
            <a:endParaRPr lang="en-US" sz="1600" dirty="0">
              <a:solidFill>
                <a:schemeClr val="bg1">
                  <a:lumMod val="50000"/>
                </a:schemeClr>
              </a:solidFill>
              <a:latin typeface="Gill Sans Nova" panose="020B0602020104020203" pitchFamily="34" charset="0"/>
            </a:endParaRPr>
          </a:p>
        </p:txBody>
      </p:sp>
      <p:sp>
        <p:nvSpPr>
          <p:cNvPr id="57" name="Oval 56">
            <a:extLst>
              <a:ext uri="{FF2B5EF4-FFF2-40B4-BE49-F238E27FC236}">
                <a16:creationId xmlns:a16="http://schemas.microsoft.com/office/drawing/2014/main" id="{AC9E6C39-8BAC-4803-94F2-4B6C13C4C982}"/>
              </a:ext>
            </a:extLst>
          </p:cNvPr>
          <p:cNvSpPr/>
          <p:nvPr/>
        </p:nvSpPr>
        <p:spPr>
          <a:xfrm flipH="1">
            <a:off x="3758378" y="2894788"/>
            <a:ext cx="2695142" cy="120260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multi-generational households</a:t>
            </a:r>
            <a:endParaRPr lang="en-US" sz="1600" dirty="0">
              <a:solidFill>
                <a:sysClr val="windowText" lastClr="000000"/>
              </a:solidFill>
              <a:latin typeface="Gill Sans Nova" panose="020B0602020104020203" pitchFamily="34" charset="0"/>
            </a:endParaRPr>
          </a:p>
        </p:txBody>
      </p:sp>
      <p:sp>
        <p:nvSpPr>
          <p:cNvPr id="58" name="Oval 57">
            <a:extLst>
              <a:ext uri="{FF2B5EF4-FFF2-40B4-BE49-F238E27FC236}">
                <a16:creationId xmlns:a16="http://schemas.microsoft.com/office/drawing/2014/main" id="{DD69EDCF-B838-41EF-B443-4D2D4FDAC52A}"/>
              </a:ext>
            </a:extLst>
          </p:cNvPr>
          <p:cNvSpPr/>
          <p:nvPr/>
        </p:nvSpPr>
        <p:spPr>
          <a:xfrm flipH="1">
            <a:off x="4912995" y="3999653"/>
            <a:ext cx="3578896" cy="120260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essential jobs w high exposure risk</a:t>
            </a:r>
            <a:endParaRPr lang="en-US" sz="1600" dirty="0">
              <a:solidFill>
                <a:sysClr val="windowText" lastClr="000000"/>
              </a:solidFill>
              <a:latin typeface="Gill Sans Nova" panose="020B0602020104020203" pitchFamily="34" charset="0"/>
            </a:endParaRPr>
          </a:p>
        </p:txBody>
      </p:sp>
      <p:sp>
        <p:nvSpPr>
          <p:cNvPr id="59" name="Oval 58">
            <a:extLst>
              <a:ext uri="{FF2B5EF4-FFF2-40B4-BE49-F238E27FC236}">
                <a16:creationId xmlns:a16="http://schemas.microsoft.com/office/drawing/2014/main" id="{D15C8A62-B795-4D28-AB83-E618CF699339}"/>
              </a:ext>
            </a:extLst>
          </p:cNvPr>
          <p:cNvSpPr/>
          <p:nvPr/>
        </p:nvSpPr>
        <p:spPr>
          <a:xfrm flipH="1">
            <a:off x="7360803" y="2730968"/>
            <a:ext cx="2200782" cy="120260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limited access to healthcare</a:t>
            </a:r>
            <a:endParaRPr lang="en-US" sz="1600" dirty="0">
              <a:solidFill>
                <a:sysClr val="windowText" lastClr="000000"/>
              </a:solidFill>
              <a:latin typeface="Gill Sans Nova" panose="020B0602020104020203" pitchFamily="34" charset="0"/>
            </a:endParaRPr>
          </a:p>
        </p:txBody>
      </p:sp>
      <p:sp>
        <p:nvSpPr>
          <p:cNvPr id="61" name="Oval 60">
            <a:extLst>
              <a:ext uri="{FF2B5EF4-FFF2-40B4-BE49-F238E27FC236}">
                <a16:creationId xmlns:a16="http://schemas.microsoft.com/office/drawing/2014/main" id="{88D277FB-0AF3-49FF-9894-F21D1D128D53}"/>
              </a:ext>
            </a:extLst>
          </p:cNvPr>
          <p:cNvSpPr/>
          <p:nvPr/>
        </p:nvSpPr>
        <p:spPr>
          <a:xfrm flipH="1">
            <a:off x="5793195" y="5628405"/>
            <a:ext cx="4052918" cy="1069279"/>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disproportionately high impact of </a:t>
            </a:r>
            <a:r>
              <a:rPr lang="en-US" sz="2000" b="1" dirty="0">
                <a:solidFill>
                  <a:schemeClr val="tx1"/>
                </a:solidFill>
                <a:latin typeface="Gill Sans Nova" panose="020B0602020104020203" pitchFamily="34" charset="0"/>
              </a:rPr>
              <a:t>COVID-19</a:t>
            </a:r>
            <a:r>
              <a:rPr lang="en-US" sz="2000" dirty="0">
                <a:solidFill>
                  <a:schemeClr val="tx1"/>
                </a:solidFill>
                <a:latin typeface="Gill Sans Nova" panose="020B0602020104020203" pitchFamily="34" charset="0"/>
              </a:rPr>
              <a:t> on Black people</a:t>
            </a:r>
          </a:p>
        </p:txBody>
      </p:sp>
      <p:cxnSp>
        <p:nvCxnSpPr>
          <p:cNvPr id="12" name="Straight Arrow Connector 11">
            <a:extLst>
              <a:ext uri="{FF2B5EF4-FFF2-40B4-BE49-F238E27FC236}">
                <a16:creationId xmlns:a16="http://schemas.microsoft.com/office/drawing/2014/main" id="{69880BD5-81D9-42DA-8705-707592FE9356}"/>
              </a:ext>
            </a:extLst>
          </p:cNvPr>
          <p:cNvCxnSpPr>
            <a:stCxn id="55" idx="4"/>
            <a:endCxn id="57" idx="0"/>
          </p:cNvCxnSpPr>
          <p:nvPr/>
        </p:nvCxnSpPr>
        <p:spPr>
          <a:xfrm>
            <a:off x="5054783" y="2264968"/>
            <a:ext cx="51166" cy="62982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0EA68C3C-20E0-4091-B730-B50E204ACCE5}"/>
              </a:ext>
            </a:extLst>
          </p:cNvPr>
          <p:cNvCxnSpPr>
            <a:cxnSpLocks/>
            <a:stCxn id="56" idx="4"/>
            <a:endCxn id="57" idx="0"/>
          </p:cNvCxnSpPr>
          <p:nvPr/>
        </p:nvCxnSpPr>
        <p:spPr>
          <a:xfrm flipH="1">
            <a:off x="5105949" y="2336833"/>
            <a:ext cx="2035038" cy="557955"/>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C422F372-0350-4B5A-9361-14DFCE53C365}"/>
              </a:ext>
            </a:extLst>
          </p:cNvPr>
          <p:cNvCxnSpPr>
            <a:cxnSpLocks/>
            <a:stCxn id="56" idx="4"/>
            <a:endCxn id="58" idx="0"/>
          </p:cNvCxnSpPr>
          <p:nvPr/>
        </p:nvCxnSpPr>
        <p:spPr>
          <a:xfrm flipH="1">
            <a:off x="6702443" y="2336833"/>
            <a:ext cx="438544" cy="166282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2F4739E-3AFC-4DAF-98B9-EB673F657809}"/>
              </a:ext>
            </a:extLst>
          </p:cNvPr>
          <p:cNvCxnSpPr>
            <a:cxnSpLocks/>
            <a:stCxn id="53" idx="0"/>
            <a:endCxn id="59" idx="3"/>
          </p:cNvCxnSpPr>
          <p:nvPr/>
        </p:nvCxnSpPr>
        <p:spPr>
          <a:xfrm flipH="1" flipV="1">
            <a:off x="9239288" y="3757456"/>
            <a:ext cx="729860" cy="176117"/>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052C358-2AFC-4A5A-89A2-D2F25DAA713A}"/>
              </a:ext>
            </a:extLst>
          </p:cNvPr>
          <p:cNvCxnSpPr>
            <a:cxnSpLocks/>
            <a:stCxn id="56" idx="4"/>
            <a:endCxn id="59" idx="0"/>
          </p:cNvCxnSpPr>
          <p:nvPr/>
        </p:nvCxnSpPr>
        <p:spPr>
          <a:xfrm>
            <a:off x="7140987" y="2336833"/>
            <a:ext cx="1320207" cy="394135"/>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7B5A484-7534-466B-9D64-A2C49B9C82B1}"/>
              </a:ext>
            </a:extLst>
          </p:cNvPr>
          <p:cNvCxnSpPr>
            <a:cxnSpLocks/>
            <a:stCxn id="58" idx="0"/>
            <a:endCxn id="59" idx="5"/>
          </p:cNvCxnSpPr>
          <p:nvPr/>
        </p:nvCxnSpPr>
        <p:spPr>
          <a:xfrm flipV="1">
            <a:off x="6702443" y="3757456"/>
            <a:ext cx="980657" cy="2421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C2E3F968-22AB-4350-8D8E-C41A700BF900}"/>
              </a:ext>
            </a:extLst>
          </p:cNvPr>
          <p:cNvCxnSpPr>
            <a:cxnSpLocks/>
            <a:stCxn id="58" idx="4"/>
            <a:endCxn id="61" idx="0"/>
          </p:cNvCxnSpPr>
          <p:nvPr/>
        </p:nvCxnSpPr>
        <p:spPr>
          <a:xfrm>
            <a:off x="6702443" y="5202258"/>
            <a:ext cx="1117211" cy="426147"/>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EDA4FB3-F02E-4BDC-A8ED-E151901E9727}"/>
              </a:ext>
            </a:extLst>
          </p:cNvPr>
          <p:cNvCxnSpPr>
            <a:cxnSpLocks/>
            <a:stCxn id="57" idx="4"/>
            <a:endCxn id="61" idx="0"/>
          </p:cNvCxnSpPr>
          <p:nvPr/>
        </p:nvCxnSpPr>
        <p:spPr>
          <a:xfrm>
            <a:off x="5105949" y="4097393"/>
            <a:ext cx="2713705" cy="1531012"/>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4BC585BC-4FF2-47B4-92EA-FCE3B76C59CB}"/>
              </a:ext>
            </a:extLst>
          </p:cNvPr>
          <p:cNvCxnSpPr>
            <a:cxnSpLocks/>
            <a:stCxn id="53" idx="4"/>
            <a:endCxn id="61" idx="0"/>
          </p:cNvCxnSpPr>
          <p:nvPr/>
        </p:nvCxnSpPr>
        <p:spPr>
          <a:xfrm flipH="1">
            <a:off x="7819654" y="5002852"/>
            <a:ext cx="2149494" cy="625553"/>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9D7F5470-F663-427F-9528-DBAD3845035D}"/>
              </a:ext>
            </a:extLst>
          </p:cNvPr>
          <p:cNvCxnSpPr>
            <a:cxnSpLocks/>
            <a:stCxn id="59" idx="4"/>
            <a:endCxn id="61" idx="0"/>
          </p:cNvCxnSpPr>
          <p:nvPr/>
        </p:nvCxnSpPr>
        <p:spPr>
          <a:xfrm flipH="1">
            <a:off x="7819654" y="3933573"/>
            <a:ext cx="641540" cy="1694832"/>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DA14E4C2-D541-4B26-B879-8E29C469F1B6}"/>
              </a:ext>
            </a:extLst>
          </p:cNvPr>
          <p:cNvSpPr/>
          <p:nvPr/>
        </p:nvSpPr>
        <p:spPr>
          <a:xfrm flipH="1">
            <a:off x="8472874" y="1485102"/>
            <a:ext cx="2946213" cy="1202605"/>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latin typeface="Gill Sans Nova" panose="020B0602020104020203" pitchFamily="34" charset="0"/>
              </a:rPr>
              <a:t>polluted neighborhoods</a:t>
            </a:r>
            <a:endParaRPr lang="en-US" sz="1600" dirty="0">
              <a:solidFill>
                <a:schemeClr val="bg1">
                  <a:lumMod val="50000"/>
                </a:schemeClr>
              </a:solidFill>
              <a:latin typeface="Gill Sans Nova" panose="020B0602020104020203" pitchFamily="34" charset="0"/>
            </a:endParaRPr>
          </a:p>
        </p:txBody>
      </p:sp>
      <p:sp>
        <p:nvSpPr>
          <p:cNvPr id="36" name="Oval 35">
            <a:extLst>
              <a:ext uri="{FF2B5EF4-FFF2-40B4-BE49-F238E27FC236}">
                <a16:creationId xmlns:a16="http://schemas.microsoft.com/office/drawing/2014/main" id="{3268150F-6E7B-4173-885E-23AE95BC0484}"/>
              </a:ext>
            </a:extLst>
          </p:cNvPr>
          <p:cNvSpPr/>
          <p:nvPr/>
        </p:nvSpPr>
        <p:spPr>
          <a:xfrm flipH="1">
            <a:off x="8273140" y="45489"/>
            <a:ext cx="2946213" cy="1202605"/>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latin typeface="Gill Sans Nova" panose="020B0602020104020203" pitchFamily="34" charset="0"/>
              </a:rPr>
              <a:t>housing segregation</a:t>
            </a:r>
            <a:endParaRPr lang="en-US" sz="1600" dirty="0">
              <a:solidFill>
                <a:schemeClr val="bg1">
                  <a:lumMod val="50000"/>
                </a:schemeClr>
              </a:solidFill>
              <a:latin typeface="Gill Sans Nova" panose="020B0602020104020203" pitchFamily="34" charset="0"/>
            </a:endParaRPr>
          </a:p>
        </p:txBody>
      </p:sp>
      <p:cxnSp>
        <p:nvCxnSpPr>
          <p:cNvPr id="42" name="Straight Arrow Connector 41">
            <a:extLst>
              <a:ext uri="{FF2B5EF4-FFF2-40B4-BE49-F238E27FC236}">
                <a16:creationId xmlns:a16="http://schemas.microsoft.com/office/drawing/2014/main" id="{D96786F4-245D-4314-818A-A462ED192F83}"/>
              </a:ext>
            </a:extLst>
          </p:cNvPr>
          <p:cNvCxnSpPr>
            <a:cxnSpLocks/>
            <a:stCxn id="35" idx="4"/>
            <a:endCxn id="53" idx="0"/>
          </p:cNvCxnSpPr>
          <p:nvPr/>
        </p:nvCxnSpPr>
        <p:spPr>
          <a:xfrm>
            <a:off x="9945980" y="2687707"/>
            <a:ext cx="23168" cy="1245866"/>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51313F0-F92E-47C3-824D-A7F003DD54C1}"/>
              </a:ext>
            </a:extLst>
          </p:cNvPr>
          <p:cNvCxnSpPr>
            <a:cxnSpLocks/>
            <a:stCxn id="36" idx="4"/>
            <a:endCxn id="35" idx="0"/>
          </p:cNvCxnSpPr>
          <p:nvPr/>
        </p:nvCxnSpPr>
        <p:spPr>
          <a:xfrm>
            <a:off x="9746246" y="1248094"/>
            <a:ext cx="199734" cy="23700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B273E4C-B002-4229-A320-BCAFECD4D389}"/>
              </a:ext>
            </a:extLst>
          </p:cNvPr>
          <p:cNvCxnSpPr>
            <a:cxnSpLocks/>
            <a:endCxn id="56" idx="2"/>
          </p:cNvCxnSpPr>
          <p:nvPr/>
        </p:nvCxnSpPr>
        <p:spPr>
          <a:xfrm flipH="1">
            <a:off x="8488559" y="1248094"/>
            <a:ext cx="1257687" cy="163241"/>
          </a:xfrm>
          <a:prstGeom prst="straightConnector1">
            <a:avLst/>
          </a:prstGeom>
          <a:ln w="19050">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BCD1F722-5833-416E-8C38-BA1662C2B9DA}"/>
              </a:ext>
            </a:extLst>
          </p:cNvPr>
          <p:cNvCxnSpPr>
            <a:cxnSpLocks/>
            <a:stCxn id="36" idx="4"/>
            <a:endCxn id="59" idx="0"/>
          </p:cNvCxnSpPr>
          <p:nvPr/>
        </p:nvCxnSpPr>
        <p:spPr>
          <a:xfrm flipH="1">
            <a:off x="8461194" y="1248094"/>
            <a:ext cx="1285052" cy="1482874"/>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BC1F004-9101-4D31-B379-A8365D871504}"/>
              </a:ext>
            </a:extLst>
          </p:cNvPr>
          <p:cNvCxnSpPr>
            <a:cxnSpLocks/>
            <a:stCxn id="36" idx="4"/>
            <a:endCxn id="57" idx="1"/>
          </p:cNvCxnSpPr>
          <p:nvPr/>
        </p:nvCxnSpPr>
        <p:spPr>
          <a:xfrm flipH="1">
            <a:off x="6058826" y="1248094"/>
            <a:ext cx="3687420" cy="1822811"/>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0883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3" grpId="0" animBg="1"/>
      <p:bldP spid="55" grpId="0" animBg="1"/>
      <p:bldP spid="57" grpId="0" animBg="1"/>
      <p:bldP spid="58" grpId="0" animBg="1"/>
      <p:bldP spid="59" grpId="0" animBg="1"/>
      <p:bldP spid="35" grpId="0" animBg="1"/>
      <p:bldP spid="3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70B59-A173-4735-8BBF-3BEB269D1254}"/>
              </a:ext>
            </a:extLst>
          </p:cNvPr>
          <p:cNvSpPr>
            <a:spLocks noGrp="1"/>
          </p:cNvSpPr>
          <p:nvPr>
            <p:ph type="ctrTitle"/>
          </p:nvPr>
        </p:nvSpPr>
        <p:spPr/>
        <p:txBody>
          <a:bodyPr/>
          <a:lstStyle/>
          <a:p>
            <a:r>
              <a:rPr lang="en-US" dirty="0"/>
              <a:t>Backslides</a:t>
            </a:r>
          </a:p>
        </p:txBody>
      </p:sp>
      <p:sp>
        <p:nvSpPr>
          <p:cNvPr id="3" name="Subtitle 2">
            <a:extLst>
              <a:ext uri="{FF2B5EF4-FFF2-40B4-BE49-F238E27FC236}">
                <a16:creationId xmlns:a16="http://schemas.microsoft.com/office/drawing/2014/main" id="{D958C402-22AD-4C7B-83BF-F5DEEBF79D2F}"/>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9996455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sz="2000" dirty="0">
                <a:solidFill>
                  <a:schemeClr val="bg1"/>
                </a:solidFill>
                <a:latin typeface="Gill Sans Nova" panose="020B0602020104020203" pitchFamily="34" charset="0"/>
              </a:rPr>
              <a:t>Calibration &gt; Intro/contrast &gt; Construal &gt; Possibility of change &gt; Switched context &gt; Normativity &gt; Intervention</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23" name="Title 1">
            <a:extLst>
              <a:ext uri="{FF2B5EF4-FFF2-40B4-BE49-F238E27FC236}">
                <a16:creationId xmlns:a16="http://schemas.microsoft.com/office/drawing/2014/main" id="{EF5EDC4D-BADA-4BB7-BF80-42923C6DC6B9}"/>
              </a:ext>
            </a:extLst>
          </p:cNvPr>
          <p:cNvSpPr txBox="1">
            <a:spLocks/>
          </p:cNvSpPr>
          <p:nvPr/>
        </p:nvSpPr>
        <p:spPr>
          <a:xfrm>
            <a:off x="462170" y="1300972"/>
            <a:ext cx="10996405" cy="1070753"/>
          </a:xfrm>
          <a:prstGeom prst="rect">
            <a:avLst/>
          </a:prstGeom>
        </p:spPr>
        <p:txBody>
          <a:bodyPr vert="horz" lIns="91440" tIns="45720" rIns="91440" bIns="45720" rtlCol="0" anchor="t" anchorCtr="0">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3200" i="1" dirty="0">
                <a:solidFill>
                  <a:schemeClr val="tx1"/>
                </a:solidFill>
                <a:latin typeface="Gill Sans Nova" panose="020B0602020104020203" pitchFamily="34" charset="0"/>
                <a:cs typeface="Helvetica" panose="020B0604020202020204" pitchFamily="34" charset="0"/>
              </a:rPr>
              <a:t>N </a:t>
            </a:r>
            <a:r>
              <a:rPr lang="en-US" sz="3200" dirty="0">
                <a:solidFill>
                  <a:schemeClr val="tx1"/>
                </a:solidFill>
                <a:latin typeface="Gill Sans Nova" panose="020B0602020104020203" pitchFamily="34" charset="0"/>
                <a:cs typeface="Helvetica" panose="020B0604020202020204" pitchFamily="34" charset="0"/>
              </a:rPr>
              <a:t>= 197 US-based adults on MTurk </a:t>
            </a:r>
          </a:p>
          <a:p>
            <a:pPr>
              <a:lnSpc>
                <a:spcPct val="100000"/>
              </a:lnSpc>
            </a:pPr>
            <a:r>
              <a:rPr lang="en-US" sz="3200" i="1" dirty="0">
                <a:solidFill>
                  <a:schemeClr val="tx1"/>
                </a:solidFill>
                <a:latin typeface="Gill Sans Nova" panose="020B0602020104020203" pitchFamily="34" charset="0"/>
                <a:cs typeface="Helvetica" panose="020B0604020202020204" pitchFamily="34" charset="0"/>
              </a:rPr>
              <a:t>N </a:t>
            </a:r>
            <a:r>
              <a:rPr lang="en-US" sz="3200" dirty="0">
                <a:solidFill>
                  <a:schemeClr val="tx1"/>
                </a:solidFill>
                <a:latin typeface="Gill Sans Nova" panose="020B0602020104020203" pitchFamily="34" charset="0"/>
                <a:cs typeface="Helvetica" panose="020B0604020202020204" pitchFamily="34" charset="0"/>
              </a:rPr>
              <a:t>= 167 after exclusions </a:t>
            </a:r>
            <a:r>
              <a:rPr lang="en-US" sz="2400" dirty="0">
                <a:solidFill>
                  <a:schemeClr val="tx1"/>
                </a:solidFill>
                <a:latin typeface="Gill Sans Nova" panose="020B0602020104020203" pitchFamily="34" charset="0"/>
                <a:cs typeface="Helvetica" panose="020B0604020202020204" pitchFamily="34" charset="0"/>
              </a:rPr>
              <a:t>(attention checks) </a:t>
            </a:r>
            <a:r>
              <a:rPr lang="en-US" sz="3200" dirty="0">
                <a:solidFill>
                  <a:schemeClr val="tx1"/>
                </a:solidFill>
                <a:latin typeface="Gill Sans Nova" panose="020B0602020104020203" pitchFamily="34" charset="0"/>
                <a:cs typeface="Helvetica" panose="020B0604020202020204" pitchFamily="34" charset="0"/>
              </a:rPr>
              <a:t>(~55/condition)</a:t>
            </a:r>
          </a:p>
          <a:p>
            <a:pPr>
              <a:lnSpc>
                <a:spcPct val="100000"/>
              </a:lnSpc>
            </a:pPr>
            <a:endParaRPr lang="en-US" sz="3200" dirty="0">
              <a:solidFill>
                <a:schemeClr val="tx1"/>
              </a:solidFill>
              <a:latin typeface="Gill Sans Nova" panose="020B0602020104020203" pitchFamily="34" charset="0"/>
              <a:cs typeface="Helvetica" panose="020B0604020202020204" pitchFamily="34" charset="0"/>
            </a:endParaRPr>
          </a:p>
          <a:p>
            <a:pPr>
              <a:lnSpc>
                <a:spcPct val="100000"/>
              </a:lnSpc>
            </a:pPr>
            <a:endParaRPr lang="en-US" sz="3200" dirty="0">
              <a:solidFill>
                <a:schemeClr val="tx1"/>
              </a:solidFill>
              <a:latin typeface="Gill Sans Nova" panose="020B0602020104020203" pitchFamily="34" charset="0"/>
              <a:cs typeface="Helvetica" panose="020B0604020202020204" pitchFamily="34" charset="0"/>
            </a:endParaRPr>
          </a:p>
          <a:p>
            <a:pPr>
              <a:lnSpc>
                <a:spcPct val="100000"/>
              </a:lnSpc>
            </a:pPr>
            <a:endParaRPr lang="en-US" sz="3200" dirty="0">
              <a:solidFill>
                <a:schemeClr val="tx1"/>
              </a:solidFill>
              <a:latin typeface="Gill Sans Nova" panose="020B0602020104020203" pitchFamily="34" charset="0"/>
              <a:cs typeface="Helvetica" panose="020B0604020202020204" pitchFamily="34" charset="0"/>
            </a:endParaRPr>
          </a:p>
          <a:p>
            <a:pPr>
              <a:lnSpc>
                <a:spcPct val="100000"/>
              </a:lnSpc>
            </a:pPr>
            <a:endParaRPr lang="en-US" sz="3200" dirty="0">
              <a:solidFill>
                <a:schemeClr val="tx1"/>
              </a:solidFill>
              <a:latin typeface="Gill Sans Nova" panose="020B0602020104020203" pitchFamily="34" charset="0"/>
              <a:cs typeface="Helvetica" panose="020B0604020202020204" pitchFamily="34" charset="0"/>
            </a:endParaRPr>
          </a:p>
        </p:txBody>
      </p:sp>
      <p:sp>
        <p:nvSpPr>
          <p:cNvPr id="8" name="Rectangle 7">
            <a:extLst>
              <a:ext uri="{FF2B5EF4-FFF2-40B4-BE49-F238E27FC236}">
                <a16:creationId xmlns:a16="http://schemas.microsoft.com/office/drawing/2014/main" id="{143F124D-F233-4ADD-BA9D-5AB546BF8E60}"/>
              </a:ext>
            </a:extLst>
          </p:cNvPr>
          <p:cNvSpPr/>
          <p:nvPr/>
        </p:nvSpPr>
        <p:spPr>
          <a:xfrm>
            <a:off x="917761" y="2628900"/>
            <a:ext cx="10401300" cy="36957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800" b="0" i="0" dirty="0">
                <a:solidFill>
                  <a:srgbClr val="404040"/>
                </a:solidFill>
                <a:effectLst/>
                <a:latin typeface="Cambria" panose="02040503050406030204" pitchFamily="18" charset="0"/>
                <a:ea typeface="Cambria" panose="02040503050406030204" pitchFamily="18" charset="0"/>
              </a:rPr>
              <a:t>In this task, you'll read a story about groups that live on a planet far </a:t>
            </a:r>
            <a:r>
              <a:rPr lang="en-US" sz="2800" b="0" i="0" dirty="0" err="1">
                <a:solidFill>
                  <a:srgbClr val="404040"/>
                </a:solidFill>
                <a:effectLst/>
                <a:latin typeface="Cambria" panose="02040503050406030204" pitchFamily="18" charset="0"/>
                <a:ea typeface="Cambria" panose="02040503050406030204" pitchFamily="18" charset="0"/>
              </a:rPr>
              <a:t>far</a:t>
            </a:r>
            <a:r>
              <a:rPr lang="en-US" sz="2800" b="0" i="0" dirty="0">
                <a:solidFill>
                  <a:srgbClr val="404040"/>
                </a:solidFill>
                <a:effectLst/>
                <a:latin typeface="Cambria" panose="02040503050406030204" pitchFamily="18" charset="0"/>
                <a:ea typeface="Cambria" panose="02040503050406030204" pitchFamily="18" charset="0"/>
              </a:rPr>
              <a:t> away. Please read the story carefully. You'll be asked to answer some questions about the groups. </a:t>
            </a:r>
            <a:br>
              <a:rPr lang="en-US" sz="2800" b="0" i="0" dirty="0">
                <a:solidFill>
                  <a:srgbClr val="404040"/>
                </a:solidFill>
                <a:effectLst/>
                <a:latin typeface="Cambria" panose="02040503050406030204" pitchFamily="18" charset="0"/>
                <a:ea typeface="Cambria" panose="02040503050406030204" pitchFamily="18" charset="0"/>
              </a:rPr>
            </a:br>
            <a:endParaRPr lang="en-US" sz="2800" b="0" i="0" dirty="0">
              <a:solidFill>
                <a:srgbClr val="404040"/>
              </a:solidFill>
              <a:effectLst/>
              <a:latin typeface="Cambria" panose="02040503050406030204" pitchFamily="18" charset="0"/>
              <a:ea typeface="Cambria" panose="02040503050406030204" pitchFamily="18" charset="0"/>
            </a:endParaRPr>
          </a:p>
          <a:p>
            <a:pPr algn="l"/>
            <a:r>
              <a:rPr lang="en-US" sz="2800" b="0" i="0" dirty="0">
                <a:solidFill>
                  <a:srgbClr val="404040"/>
                </a:solidFill>
                <a:effectLst/>
                <a:latin typeface="Cambria" panose="02040503050406030204" pitchFamily="18" charset="0"/>
                <a:ea typeface="Cambria" panose="02040503050406030204" pitchFamily="18" charset="0"/>
              </a:rPr>
              <a:t>We hope the task can be done at a future point by children, so the language is designed to be kid-friendly. </a:t>
            </a:r>
          </a:p>
        </p:txBody>
      </p:sp>
    </p:spTree>
    <p:extLst>
      <p:ext uri="{BB962C8B-B14F-4D97-AF65-F5344CB8AC3E}">
        <p14:creationId xmlns:p14="http://schemas.microsoft.com/office/powerpoint/2010/main" val="40609803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sz="2000" dirty="0">
                <a:solidFill>
                  <a:schemeClr val="bg1"/>
                </a:solidFill>
                <a:latin typeface="Gill Sans Nova" panose="020B0602020104020203" pitchFamily="34" charset="0"/>
              </a:rPr>
              <a:t>Calibration </a:t>
            </a:r>
            <a:r>
              <a:rPr lang="en-US" sz="2000" dirty="0">
                <a:solidFill>
                  <a:schemeClr val="bg1">
                    <a:lumMod val="75000"/>
                  </a:schemeClr>
                </a:solidFill>
                <a:latin typeface="Gill Sans Nova" panose="020B0602020104020203" pitchFamily="34" charset="0"/>
              </a:rPr>
              <a:t>&gt; Intro/contrast &gt; Construal &gt; Possibility of change &gt; Switched context &gt; Normativity &gt; Intervention</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8" name="Rectangle 7">
            <a:extLst>
              <a:ext uri="{FF2B5EF4-FFF2-40B4-BE49-F238E27FC236}">
                <a16:creationId xmlns:a16="http://schemas.microsoft.com/office/drawing/2014/main" id="{143F124D-F233-4ADD-BA9D-5AB546BF8E60}"/>
              </a:ext>
            </a:extLst>
          </p:cNvPr>
          <p:cNvSpPr/>
          <p:nvPr/>
        </p:nvSpPr>
        <p:spPr>
          <a:xfrm>
            <a:off x="2343150" y="1154932"/>
            <a:ext cx="9848849" cy="43383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2800" b="0" i="0" dirty="0">
              <a:solidFill>
                <a:schemeClr val="tx1"/>
              </a:solidFill>
              <a:effectLst/>
              <a:latin typeface="Cambria" panose="02040503050406030204" pitchFamily="18" charset="0"/>
              <a:ea typeface="Cambria" panose="02040503050406030204" pitchFamily="18" charset="0"/>
            </a:endParaRPr>
          </a:p>
          <a:p>
            <a:pPr algn="l"/>
            <a:r>
              <a:rPr lang="en-US" sz="2800" b="0" i="0" dirty="0">
                <a:solidFill>
                  <a:schemeClr val="tx1"/>
                </a:solidFill>
                <a:effectLst/>
                <a:latin typeface="Cambria" panose="02040503050406030204" pitchFamily="18" charset="0"/>
                <a:ea typeface="Cambria" panose="02040503050406030204" pitchFamily="18" charset="0"/>
              </a:rPr>
              <a:t>Let's get started by practicing with some questions.</a:t>
            </a:r>
          </a:p>
          <a:p>
            <a:pPr algn="l"/>
            <a:endParaRPr lang="en-US" sz="2800" b="0" i="0" dirty="0">
              <a:solidFill>
                <a:schemeClr val="tx1"/>
              </a:solidFill>
              <a:effectLst/>
              <a:latin typeface="Cambria" panose="02040503050406030204" pitchFamily="18" charset="0"/>
              <a:ea typeface="Cambria" panose="02040503050406030204" pitchFamily="18" charset="0"/>
            </a:endParaRPr>
          </a:p>
          <a:p>
            <a:pPr marL="457200" indent="-457200" algn="l">
              <a:buFontTx/>
              <a:buChar char="-"/>
            </a:pPr>
            <a:r>
              <a:rPr lang="en-US" sz="2800" b="0" i="0" dirty="0">
                <a:solidFill>
                  <a:schemeClr val="tx1"/>
                </a:solidFill>
                <a:effectLst/>
                <a:latin typeface="Cambria" panose="02040503050406030204" pitchFamily="18" charset="0"/>
                <a:ea typeface="Cambria" panose="02040503050406030204" pitchFamily="18" charset="0"/>
              </a:rPr>
              <a:t>Can people shower in the morning instead of at night? (</a:t>
            </a:r>
            <a:r>
              <a:rPr lang="en-US" sz="2800" b="1" i="0" dirty="0">
                <a:solidFill>
                  <a:schemeClr val="tx1"/>
                </a:solidFill>
                <a:effectLst/>
                <a:latin typeface="Cambria" panose="02040503050406030204" pitchFamily="18" charset="0"/>
                <a:ea typeface="Cambria" panose="02040503050406030204" pitchFamily="18" charset="0"/>
              </a:rPr>
              <a:t>Y</a:t>
            </a:r>
            <a:r>
              <a:rPr lang="en-US" sz="2800" b="0" i="0" dirty="0">
                <a:solidFill>
                  <a:schemeClr val="tx1"/>
                </a:solidFill>
                <a:effectLst/>
                <a:latin typeface="Cambria" panose="02040503050406030204" pitchFamily="18" charset="0"/>
                <a:ea typeface="Cambria" panose="02040503050406030204" pitchFamily="18" charset="0"/>
              </a:rPr>
              <a:t>/N)</a:t>
            </a:r>
          </a:p>
          <a:p>
            <a:pPr marL="457200" indent="-457200" algn="l">
              <a:buFontTx/>
              <a:buChar char="-"/>
            </a:pPr>
            <a:r>
              <a:rPr lang="en-US" sz="2800" b="0" i="0" dirty="0">
                <a:solidFill>
                  <a:schemeClr val="tx1"/>
                </a:solidFill>
                <a:effectLst/>
                <a:latin typeface="Cambria" panose="02040503050406030204" pitchFamily="18" charset="0"/>
                <a:ea typeface="Cambria" panose="02040503050406030204" pitchFamily="18" charset="0"/>
              </a:rPr>
              <a:t>Can people walk through walls? (Y/</a:t>
            </a:r>
            <a:r>
              <a:rPr lang="en-US" sz="2800" b="1" i="0" dirty="0">
                <a:solidFill>
                  <a:schemeClr val="tx1"/>
                </a:solidFill>
                <a:effectLst/>
                <a:latin typeface="Cambria" panose="02040503050406030204" pitchFamily="18" charset="0"/>
                <a:ea typeface="Cambria" panose="02040503050406030204" pitchFamily="18" charset="0"/>
              </a:rPr>
              <a:t>N</a:t>
            </a:r>
            <a:r>
              <a:rPr lang="en-US" sz="2800" b="0" i="0" dirty="0">
                <a:solidFill>
                  <a:schemeClr val="tx1"/>
                </a:solidFill>
                <a:effectLst/>
                <a:latin typeface="Cambria" panose="02040503050406030204" pitchFamily="18" charset="0"/>
                <a:ea typeface="Cambria" panose="02040503050406030204" pitchFamily="18" charset="0"/>
              </a:rPr>
              <a:t>)</a:t>
            </a:r>
          </a:p>
          <a:p>
            <a:pPr algn="l"/>
            <a:endParaRPr lang="en-US" sz="2800" b="0" i="0" dirty="0">
              <a:solidFill>
                <a:schemeClr val="tx1"/>
              </a:solidFill>
              <a:effectLst/>
              <a:latin typeface="Cambria" panose="02040503050406030204" pitchFamily="18" charset="0"/>
              <a:ea typeface="Cambria" panose="02040503050406030204" pitchFamily="18" charset="0"/>
            </a:endParaRPr>
          </a:p>
          <a:p>
            <a:pPr marL="457200" indent="-457200" algn="l">
              <a:buFontTx/>
              <a:buChar char="-"/>
            </a:pPr>
            <a:r>
              <a:rPr lang="en-US" sz="2800" b="0" i="0" dirty="0">
                <a:solidFill>
                  <a:schemeClr val="tx1"/>
                </a:solidFill>
                <a:effectLst/>
                <a:latin typeface="Cambria" panose="02040503050406030204" pitchFamily="18" charset="0"/>
                <a:ea typeface="Cambria" panose="02040503050406030204" pitchFamily="18" charset="0"/>
              </a:rPr>
              <a:t>Is it okay or not okay if someone falls down the stairs? (okay/</a:t>
            </a:r>
            <a:r>
              <a:rPr lang="en-US" sz="2800" b="1" i="0" dirty="0">
                <a:solidFill>
                  <a:schemeClr val="tx1"/>
                </a:solidFill>
                <a:effectLst/>
                <a:latin typeface="Cambria" panose="02040503050406030204" pitchFamily="18" charset="0"/>
                <a:ea typeface="Cambria" panose="02040503050406030204" pitchFamily="18" charset="0"/>
              </a:rPr>
              <a:t>not okay</a:t>
            </a:r>
            <a:r>
              <a:rPr lang="en-US" sz="2800" b="0" i="0" dirty="0">
                <a:solidFill>
                  <a:schemeClr val="tx1"/>
                </a:solidFill>
                <a:effectLst/>
                <a:latin typeface="Cambria" panose="02040503050406030204" pitchFamily="18" charset="0"/>
                <a:ea typeface="Cambria" panose="02040503050406030204" pitchFamily="18" charset="0"/>
              </a:rPr>
              <a:t>)</a:t>
            </a:r>
          </a:p>
          <a:p>
            <a:pPr marL="457200" indent="-457200">
              <a:buFontTx/>
              <a:buChar char="-"/>
            </a:pPr>
            <a:r>
              <a:rPr lang="en-US" sz="2800" b="0" i="0" dirty="0">
                <a:solidFill>
                  <a:schemeClr val="tx1"/>
                </a:solidFill>
                <a:effectLst/>
                <a:latin typeface="Cambria" panose="02040503050406030204" pitchFamily="18" charset="0"/>
                <a:ea typeface="Cambria" panose="02040503050406030204" pitchFamily="18" charset="0"/>
              </a:rPr>
              <a:t>Is it okay or not okay if someone gives a gift to their friend? (</a:t>
            </a:r>
            <a:r>
              <a:rPr lang="en-US" sz="2800" b="1" i="0" dirty="0">
                <a:solidFill>
                  <a:schemeClr val="tx1"/>
                </a:solidFill>
                <a:effectLst/>
                <a:latin typeface="Cambria" panose="02040503050406030204" pitchFamily="18" charset="0"/>
                <a:ea typeface="Cambria" panose="02040503050406030204" pitchFamily="18" charset="0"/>
              </a:rPr>
              <a:t>okay</a:t>
            </a:r>
            <a:r>
              <a:rPr lang="en-US" sz="2800" b="0" i="0" dirty="0">
                <a:solidFill>
                  <a:schemeClr val="tx1"/>
                </a:solidFill>
                <a:effectLst/>
                <a:latin typeface="Cambria" panose="02040503050406030204" pitchFamily="18" charset="0"/>
                <a:ea typeface="Cambria" panose="02040503050406030204" pitchFamily="18" charset="0"/>
              </a:rPr>
              <a:t>/not okay)</a:t>
            </a:r>
          </a:p>
          <a:p>
            <a:pPr marL="457200" indent="-457200" algn="l">
              <a:buFontTx/>
              <a:buChar char="-"/>
            </a:pPr>
            <a:endParaRPr lang="en-US" sz="2800" dirty="0">
              <a:solidFill>
                <a:schemeClr val="tx1"/>
              </a:solidFill>
              <a:latin typeface="Cambria" panose="02040503050406030204" pitchFamily="18" charset="0"/>
              <a:ea typeface="Cambria" panose="02040503050406030204" pitchFamily="18" charset="0"/>
            </a:endParaRPr>
          </a:p>
          <a:p>
            <a:pPr marL="457200" indent="-457200" algn="l">
              <a:buFontTx/>
              <a:buChar char="-"/>
            </a:pPr>
            <a:endParaRPr lang="en-US" sz="2800" b="0" i="0" dirty="0">
              <a:solidFill>
                <a:schemeClr val="tx1"/>
              </a:solidFill>
              <a:effectLst/>
              <a:latin typeface="Cambria" panose="02040503050406030204" pitchFamily="18" charset="0"/>
              <a:ea typeface="Cambria" panose="02040503050406030204" pitchFamily="18" charset="0"/>
            </a:endParaRPr>
          </a:p>
        </p:txBody>
      </p:sp>
      <p:sp>
        <p:nvSpPr>
          <p:cNvPr id="2" name="Title 1">
            <a:extLst>
              <a:ext uri="{FF2B5EF4-FFF2-40B4-BE49-F238E27FC236}">
                <a16:creationId xmlns:a16="http://schemas.microsoft.com/office/drawing/2014/main" id="{FCB023FC-EA3D-43AC-80D4-D1F7100F16AF}"/>
              </a:ext>
            </a:extLst>
          </p:cNvPr>
          <p:cNvSpPr txBox="1">
            <a:spLocks/>
          </p:cNvSpPr>
          <p:nvPr/>
        </p:nvSpPr>
        <p:spPr>
          <a:xfrm>
            <a:off x="9801224" y="6223000"/>
            <a:ext cx="2390775" cy="63500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167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~55/condition</a:t>
            </a:r>
          </a:p>
        </p:txBody>
      </p:sp>
      <p:sp>
        <p:nvSpPr>
          <p:cNvPr id="3" name="Title 1">
            <a:extLst>
              <a:ext uri="{FF2B5EF4-FFF2-40B4-BE49-F238E27FC236}">
                <a16:creationId xmlns:a16="http://schemas.microsoft.com/office/drawing/2014/main" id="{8F23438A-5397-4E6E-ADD2-7D0E90C1DCC3}"/>
              </a:ext>
            </a:extLst>
          </p:cNvPr>
          <p:cNvSpPr txBox="1">
            <a:spLocks/>
          </p:cNvSpPr>
          <p:nvPr/>
        </p:nvSpPr>
        <p:spPr>
          <a:xfrm>
            <a:off x="204996" y="1529571"/>
            <a:ext cx="2093332" cy="3356754"/>
          </a:xfrm>
          <a:prstGeom prst="rect">
            <a:avLst/>
          </a:prstGeom>
        </p:spPr>
        <p:txBody>
          <a:bodyPr vert="horz" lIns="91440" tIns="45720" rIns="91440" bIns="45720" rtlCol="0" anchor="t" anchorCtr="0">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3200" i="1" dirty="0">
                <a:solidFill>
                  <a:schemeClr val="tx1"/>
                </a:solidFill>
                <a:latin typeface="Gill Sans Nova" panose="020B0602020104020203" pitchFamily="34" charset="0"/>
                <a:cs typeface="Helvetica" panose="020B0604020202020204" pitchFamily="34" charset="0"/>
              </a:rPr>
              <a:t>Calibrate </a:t>
            </a:r>
          </a:p>
          <a:p>
            <a:pPr>
              <a:lnSpc>
                <a:spcPct val="100000"/>
              </a:lnSpc>
            </a:pPr>
            <a:endParaRPr lang="en-US" sz="3200" i="1" dirty="0">
              <a:solidFill>
                <a:schemeClr val="tx1"/>
              </a:solidFill>
              <a:latin typeface="Gill Sans Nova" panose="020B0602020104020203" pitchFamily="34" charset="0"/>
              <a:cs typeface="Helvetica" panose="020B0604020202020204" pitchFamily="34" charset="0"/>
            </a:endParaRPr>
          </a:p>
          <a:p>
            <a:pPr>
              <a:lnSpc>
                <a:spcPct val="100000"/>
              </a:lnSpc>
            </a:pPr>
            <a:r>
              <a:rPr lang="en-US" sz="3200" i="1" dirty="0">
                <a:solidFill>
                  <a:schemeClr val="tx1"/>
                </a:solidFill>
                <a:latin typeface="Gill Sans Nova" panose="020B0602020104020203" pitchFamily="34" charset="0"/>
                <a:cs typeface="Helvetica" panose="020B0604020202020204" pitchFamily="34" charset="0"/>
              </a:rPr>
              <a:t>Possibility </a:t>
            </a:r>
            <a:br>
              <a:rPr lang="en-US" sz="3200" i="1" dirty="0">
                <a:solidFill>
                  <a:schemeClr val="tx1"/>
                </a:solidFill>
                <a:latin typeface="Gill Sans Nova" panose="020B0602020104020203" pitchFamily="34" charset="0"/>
                <a:cs typeface="Helvetica" panose="020B0604020202020204" pitchFamily="34" charset="0"/>
              </a:rPr>
            </a:br>
            <a:r>
              <a:rPr lang="en-US" sz="3200" i="1" dirty="0">
                <a:solidFill>
                  <a:schemeClr val="tx1"/>
                </a:solidFill>
                <a:latin typeface="Gill Sans Nova" panose="020B0602020104020203" pitchFamily="34" charset="0"/>
                <a:cs typeface="Helvetica" panose="020B0604020202020204" pitchFamily="34" charset="0"/>
              </a:rPr>
              <a:t>of change</a:t>
            </a:r>
          </a:p>
          <a:p>
            <a:pPr>
              <a:lnSpc>
                <a:spcPct val="100000"/>
              </a:lnSpc>
            </a:pPr>
            <a:endParaRPr lang="en-US" sz="3200" i="1" dirty="0">
              <a:solidFill>
                <a:schemeClr val="tx1"/>
              </a:solidFill>
              <a:latin typeface="Gill Sans Nova" panose="020B0602020104020203" pitchFamily="34" charset="0"/>
              <a:cs typeface="Helvetica" panose="020B0604020202020204" pitchFamily="34" charset="0"/>
            </a:endParaRPr>
          </a:p>
          <a:p>
            <a:pPr>
              <a:lnSpc>
                <a:spcPct val="100000"/>
              </a:lnSpc>
            </a:pPr>
            <a:r>
              <a:rPr lang="en-US" sz="3200" i="1" dirty="0">
                <a:solidFill>
                  <a:schemeClr val="tx1"/>
                </a:solidFill>
                <a:latin typeface="Gill Sans Nova" panose="020B0602020104020203" pitchFamily="34" charset="0"/>
                <a:cs typeface="Helvetica" panose="020B0604020202020204" pitchFamily="34" charset="0"/>
              </a:rPr>
              <a:t>Normativity</a:t>
            </a:r>
          </a:p>
        </p:txBody>
      </p:sp>
      <p:sp>
        <p:nvSpPr>
          <p:cNvPr id="10" name="Title 1">
            <a:extLst>
              <a:ext uri="{FF2B5EF4-FFF2-40B4-BE49-F238E27FC236}">
                <a16:creationId xmlns:a16="http://schemas.microsoft.com/office/drawing/2014/main" id="{26FBE79E-307D-4AEC-86D4-5B0CA7479DEB}"/>
              </a:ext>
            </a:extLst>
          </p:cNvPr>
          <p:cNvSpPr txBox="1">
            <a:spLocks/>
          </p:cNvSpPr>
          <p:nvPr/>
        </p:nvSpPr>
        <p:spPr>
          <a:xfrm>
            <a:off x="268628" y="5743508"/>
            <a:ext cx="1903072" cy="1162184"/>
          </a:xfrm>
          <a:prstGeom prst="rect">
            <a:avLst/>
          </a:prstGeom>
        </p:spPr>
        <p:txBody>
          <a:bodyPr vert="horz" lIns="91440" tIns="45720" rIns="91440" bIns="45720" rtlCol="0" anchor="t" anchorCtr="0">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3200" i="1" dirty="0">
                <a:solidFill>
                  <a:schemeClr val="tx1"/>
                </a:solidFill>
                <a:latin typeface="Gill Sans Nova" panose="020B0602020104020203" pitchFamily="34" charset="0"/>
                <a:cs typeface="Helvetica" panose="020B0604020202020204" pitchFamily="34" charset="0"/>
              </a:rPr>
              <a:t>Feedback for each</a:t>
            </a:r>
          </a:p>
        </p:txBody>
      </p:sp>
      <p:sp>
        <p:nvSpPr>
          <p:cNvPr id="12" name="TextBox 11">
            <a:extLst>
              <a:ext uri="{FF2B5EF4-FFF2-40B4-BE49-F238E27FC236}">
                <a16:creationId xmlns:a16="http://schemas.microsoft.com/office/drawing/2014/main" id="{7F1B8C93-B209-497C-A798-B3927159749E}"/>
              </a:ext>
            </a:extLst>
          </p:cNvPr>
          <p:cNvSpPr txBox="1"/>
          <p:nvPr/>
        </p:nvSpPr>
        <p:spPr>
          <a:xfrm>
            <a:off x="2343149" y="5743508"/>
            <a:ext cx="6386513" cy="1015663"/>
          </a:xfrm>
          <a:prstGeom prst="rect">
            <a:avLst/>
          </a:prstGeom>
          <a:noFill/>
          <a:ln>
            <a:noFill/>
          </a:ln>
        </p:spPr>
        <p:txBody>
          <a:bodyPr wrap="square">
            <a:spAutoFit/>
          </a:bodyPr>
          <a:lstStyle/>
          <a:p>
            <a:r>
              <a:rPr lang="en-US" sz="2000" b="1" dirty="0">
                <a:latin typeface="Cambria" panose="02040503050406030204" pitchFamily="18" charset="0"/>
                <a:ea typeface="Cambria" panose="02040503050406030204" pitchFamily="18" charset="0"/>
              </a:rPr>
              <a:t>Actually, no. / That’s right!</a:t>
            </a:r>
          </a:p>
          <a:p>
            <a:r>
              <a:rPr lang="en-US" sz="2000" dirty="0">
                <a:latin typeface="Cambria" panose="02040503050406030204" pitchFamily="18" charset="0"/>
                <a:ea typeface="Cambria" panose="02040503050406030204" pitchFamily="18" charset="0"/>
              </a:rPr>
              <a:t>People can't walk through walls, because walls are solid and we can't pass through them.</a:t>
            </a:r>
          </a:p>
        </p:txBody>
      </p:sp>
      <p:sp>
        <p:nvSpPr>
          <p:cNvPr id="9" name="Rectangle 8">
            <a:extLst>
              <a:ext uri="{FF2B5EF4-FFF2-40B4-BE49-F238E27FC236}">
                <a16:creationId xmlns:a16="http://schemas.microsoft.com/office/drawing/2014/main" id="{62B6979F-5940-470C-8CFB-E1D6B5FD8FCF}"/>
              </a:ext>
            </a:extLst>
          </p:cNvPr>
          <p:cNvSpPr/>
          <p:nvPr/>
        </p:nvSpPr>
        <p:spPr>
          <a:xfrm>
            <a:off x="2171700" y="1490199"/>
            <a:ext cx="9908005" cy="421797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800" b="0" i="0" dirty="0">
              <a:solidFill>
                <a:srgbClr val="404040"/>
              </a:solidFill>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512647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5889BE1-4ED0-4ABD-B23A-D1D2986C9810}"/>
              </a:ext>
            </a:extLst>
          </p:cNvPr>
          <p:cNvSpPr/>
          <p:nvPr/>
        </p:nvSpPr>
        <p:spPr>
          <a:xfrm>
            <a:off x="364308" y="1395708"/>
            <a:ext cx="11320485" cy="465617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800" b="0" i="0" dirty="0">
              <a:solidFill>
                <a:srgbClr val="404040"/>
              </a:solidFill>
              <a:effectLst/>
              <a:latin typeface="Cambria" panose="02040503050406030204" pitchFamily="18" charset="0"/>
              <a:ea typeface="Cambria" panose="02040503050406030204" pitchFamily="18" charset="0"/>
            </a:endParaRPr>
          </a:p>
        </p:txBody>
      </p:sp>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sz="2000" dirty="0">
                <a:solidFill>
                  <a:schemeClr val="bg1">
                    <a:lumMod val="75000"/>
                  </a:schemeClr>
                </a:solidFill>
                <a:latin typeface="Gill Sans Nova" panose="020B0602020104020203" pitchFamily="34" charset="0"/>
              </a:rPr>
              <a:t>Calibration</a:t>
            </a:r>
            <a:r>
              <a:rPr lang="en-US" sz="2000" dirty="0">
                <a:solidFill>
                  <a:schemeClr val="bg1"/>
                </a:solidFill>
                <a:latin typeface="Gill Sans Nova" panose="020B0602020104020203" pitchFamily="34" charset="0"/>
              </a:rPr>
              <a:t> </a:t>
            </a:r>
            <a:r>
              <a:rPr lang="en-US" sz="2000" dirty="0">
                <a:solidFill>
                  <a:schemeClr val="bg1">
                    <a:lumMod val="75000"/>
                  </a:schemeClr>
                </a:solidFill>
                <a:latin typeface="Gill Sans Nova" panose="020B0602020104020203" pitchFamily="34" charset="0"/>
              </a:rPr>
              <a:t>&gt;</a:t>
            </a:r>
            <a:r>
              <a:rPr lang="en-US" sz="2000" dirty="0">
                <a:solidFill>
                  <a:schemeClr val="bg1"/>
                </a:solidFill>
                <a:latin typeface="Gill Sans Nova" panose="020B0602020104020203" pitchFamily="34" charset="0"/>
              </a:rPr>
              <a:t> Intro/contrast </a:t>
            </a:r>
            <a:r>
              <a:rPr lang="en-US" sz="2000" dirty="0">
                <a:solidFill>
                  <a:schemeClr val="bg1">
                    <a:lumMod val="75000"/>
                  </a:schemeClr>
                </a:solidFill>
                <a:latin typeface="Gill Sans Nova" panose="020B0602020104020203" pitchFamily="34" charset="0"/>
              </a:rPr>
              <a:t>&gt; Construal &gt; Possibility of change &gt; Switched context &gt; Normativity &gt; Intervention</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2" name="Title 1">
            <a:extLst>
              <a:ext uri="{FF2B5EF4-FFF2-40B4-BE49-F238E27FC236}">
                <a16:creationId xmlns:a16="http://schemas.microsoft.com/office/drawing/2014/main" id="{FCB023FC-EA3D-43AC-80D4-D1F7100F16AF}"/>
              </a:ext>
            </a:extLst>
          </p:cNvPr>
          <p:cNvSpPr txBox="1">
            <a:spLocks/>
          </p:cNvSpPr>
          <p:nvPr/>
        </p:nvSpPr>
        <p:spPr>
          <a:xfrm>
            <a:off x="9801224" y="6223000"/>
            <a:ext cx="2390775" cy="63500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167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~55/condition</a:t>
            </a:r>
          </a:p>
        </p:txBody>
      </p:sp>
      <p:sp>
        <p:nvSpPr>
          <p:cNvPr id="11" name="TextBox 10">
            <a:extLst>
              <a:ext uri="{FF2B5EF4-FFF2-40B4-BE49-F238E27FC236}">
                <a16:creationId xmlns:a16="http://schemas.microsoft.com/office/drawing/2014/main" id="{96BC3A2E-3DD7-4A26-B347-AE826749C1A3}"/>
              </a:ext>
            </a:extLst>
          </p:cNvPr>
          <p:cNvSpPr txBox="1"/>
          <p:nvPr/>
        </p:nvSpPr>
        <p:spPr>
          <a:xfrm>
            <a:off x="507206" y="1395709"/>
            <a:ext cx="7150894" cy="1384995"/>
          </a:xfrm>
          <a:prstGeom prst="rect">
            <a:avLst/>
          </a:prstGeom>
          <a:noFill/>
        </p:spPr>
        <p:txBody>
          <a:bodyPr wrap="square">
            <a:spAutoFit/>
          </a:bodyPr>
          <a:lstStyle/>
          <a:p>
            <a:pPr algn="l"/>
            <a:r>
              <a:rPr lang="en-US" sz="2800" b="0" i="0" dirty="0">
                <a:solidFill>
                  <a:srgbClr val="404040"/>
                </a:solidFill>
                <a:effectLst/>
                <a:latin typeface="Cambria" panose="02040503050406030204" pitchFamily="18" charset="0"/>
                <a:ea typeface="Cambria" panose="02040503050406030204" pitchFamily="18" charset="0"/>
              </a:rPr>
              <a:t>Great, let's get started! </a:t>
            </a:r>
            <a:br>
              <a:rPr lang="en-US" sz="2800" b="0" i="0" dirty="0">
                <a:solidFill>
                  <a:srgbClr val="404040"/>
                </a:solidFill>
                <a:effectLst/>
                <a:latin typeface="Cambria" panose="02040503050406030204" pitchFamily="18" charset="0"/>
                <a:ea typeface="Cambria" panose="02040503050406030204" pitchFamily="18" charset="0"/>
              </a:rPr>
            </a:br>
            <a:endParaRPr lang="en-US" sz="2800" b="0" i="0" dirty="0">
              <a:solidFill>
                <a:srgbClr val="404040"/>
              </a:solidFill>
              <a:effectLst/>
              <a:latin typeface="Cambria" panose="02040503050406030204" pitchFamily="18" charset="0"/>
              <a:ea typeface="Cambria" panose="02040503050406030204" pitchFamily="18" charset="0"/>
            </a:endParaRPr>
          </a:p>
          <a:p>
            <a:pPr algn="l"/>
            <a:r>
              <a:rPr lang="en-US" sz="2800" b="0" i="0" dirty="0">
                <a:solidFill>
                  <a:srgbClr val="404040"/>
                </a:solidFill>
                <a:effectLst/>
                <a:latin typeface="Cambria" panose="02040503050406030204" pitchFamily="18" charset="0"/>
                <a:ea typeface="Cambria" panose="02040503050406030204" pitchFamily="18" charset="0"/>
              </a:rPr>
              <a:t>I am going to tell you about a planet far away. </a:t>
            </a:r>
          </a:p>
        </p:txBody>
      </p:sp>
      <p:pic>
        <p:nvPicPr>
          <p:cNvPr id="9" name="Picture 8" descr="A picture containing food, indoor, sitting, table&#10;&#10;Description automatically generated">
            <a:extLst>
              <a:ext uri="{FF2B5EF4-FFF2-40B4-BE49-F238E27FC236}">
                <a16:creationId xmlns:a16="http://schemas.microsoft.com/office/drawing/2014/main" id="{CD9AA752-80A7-461B-927B-714814D923E4}"/>
              </a:ext>
            </a:extLst>
          </p:cNvPr>
          <p:cNvPicPr>
            <a:picLocks noChangeAspect="1"/>
          </p:cNvPicPr>
          <p:nvPr/>
        </p:nvPicPr>
        <p:blipFill>
          <a:blip r:embed="rId3"/>
          <a:stretch>
            <a:fillRect/>
          </a:stretch>
        </p:blipFill>
        <p:spPr>
          <a:xfrm>
            <a:off x="4093549" y="2580901"/>
            <a:ext cx="3564551" cy="3470982"/>
          </a:xfrm>
          <a:prstGeom prst="rect">
            <a:avLst/>
          </a:prstGeom>
        </p:spPr>
      </p:pic>
      <p:sp>
        <p:nvSpPr>
          <p:cNvPr id="8" name="Title 1">
            <a:extLst>
              <a:ext uri="{FF2B5EF4-FFF2-40B4-BE49-F238E27FC236}">
                <a16:creationId xmlns:a16="http://schemas.microsoft.com/office/drawing/2014/main" id="{BA4E7F1F-ACA0-43BB-9A57-585928B21CFF}"/>
              </a:ext>
            </a:extLst>
          </p:cNvPr>
          <p:cNvSpPr txBox="1">
            <a:spLocks/>
          </p:cNvSpPr>
          <p:nvPr/>
        </p:nvSpPr>
        <p:spPr>
          <a:xfrm>
            <a:off x="507205" y="6223000"/>
            <a:ext cx="10269769" cy="454526"/>
          </a:xfrm>
          <a:prstGeom prst="rect">
            <a:avLst/>
          </a:prstGeom>
          <a:noFill/>
        </p:spPr>
        <p:txBody>
          <a:bodyPr vert="horz" lIns="91440" tIns="45720" rIns="91440" bIns="45720" rtlCol="0" anchor="t">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400" dirty="0">
                <a:solidFill>
                  <a:schemeClr val="tx1"/>
                </a:solidFill>
                <a:latin typeface="Helvetica" panose="020B0604020202020204" pitchFamily="34" charset="0"/>
                <a:cs typeface="Helvetica" panose="020B0604020202020204" pitchFamily="34" charset="0"/>
              </a:rPr>
              <a:t>novel setting</a:t>
            </a:r>
          </a:p>
        </p:txBody>
      </p:sp>
    </p:spTree>
    <p:extLst>
      <p:ext uri="{BB962C8B-B14F-4D97-AF65-F5344CB8AC3E}">
        <p14:creationId xmlns:p14="http://schemas.microsoft.com/office/powerpoint/2010/main" val="34491492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sz="2000" dirty="0">
                <a:solidFill>
                  <a:schemeClr val="bg1">
                    <a:lumMod val="75000"/>
                  </a:schemeClr>
                </a:solidFill>
                <a:latin typeface="Gill Sans Nova" panose="020B0602020104020203" pitchFamily="34" charset="0"/>
              </a:rPr>
              <a:t>Calibration</a:t>
            </a:r>
            <a:r>
              <a:rPr lang="en-US" sz="2000" dirty="0">
                <a:solidFill>
                  <a:schemeClr val="bg1"/>
                </a:solidFill>
                <a:latin typeface="Gill Sans Nova" panose="020B0602020104020203" pitchFamily="34" charset="0"/>
              </a:rPr>
              <a:t> </a:t>
            </a:r>
            <a:r>
              <a:rPr lang="en-US" sz="2000" dirty="0">
                <a:solidFill>
                  <a:schemeClr val="bg1">
                    <a:lumMod val="75000"/>
                  </a:schemeClr>
                </a:solidFill>
                <a:latin typeface="Gill Sans Nova" panose="020B0602020104020203" pitchFamily="34" charset="0"/>
              </a:rPr>
              <a:t>&gt;</a:t>
            </a:r>
            <a:r>
              <a:rPr lang="en-US" sz="2000" dirty="0">
                <a:solidFill>
                  <a:schemeClr val="bg1"/>
                </a:solidFill>
                <a:latin typeface="Gill Sans Nova" panose="020B0602020104020203" pitchFamily="34" charset="0"/>
              </a:rPr>
              <a:t> Intro/contrast </a:t>
            </a:r>
            <a:r>
              <a:rPr lang="en-US" sz="2000" dirty="0">
                <a:solidFill>
                  <a:schemeClr val="bg1">
                    <a:lumMod val="75000"/>
                  </a:schemeClr>
                </a:solidFill>
                <a:latin typeface="Gill Sans Nova" panose="020B0602020104020203" pitchFamily="34" charset="0"/>
              </a:rPr>
              <a:t>&gt; Construal &gt; Possibility of change &gt; Switched context &gt; Normativity &gt; Intervention</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2" name="Title 1">
            <a:extLst>
              <a:ext uri="{FF2B5EF4-FFF2-40B4-BE49-F238E27FC236}">
                <a16:creationId xmlns:a16="http://schemas.microsoft.com/office/drawing/2014/main" id="{FCB023FC-EA3D-43AC-80D4-D1F7100F16AF}"/>
              </a:ext>
            </a:extLst>
          </p:cNvPr>
          <p:cNvSpPr txBox="1">
            <a:spLocks/>
          </p:cNvSpPr>
          <p:nvPr/>
        </p:nvSpPr>
        <p:spPr>
          <a:xfrm>
            <a:off x="9801224" y="6223000"/>
            <a:ext cx="2390775" cy="63500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167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~55/condition</a:t>
            </a:r>
          </a:p>
        </p:txBody>
      </p:sp>
      <p:sp>
        <p:nvSpPr>
          <p:cNvPr id="11" name="TextBox 10">
            <a:extLst>
              <a:ext uri="{FF2B5EF4-FFF2-40B4-BE49-F238E27FC236}">
                <a16:creationId xmlns:a16="http://schemas.microsoft.com/office/drawing/2014/main" id="{96BC3A2E-3DD7-4A26-B347-AE826749C1A3}"/>
              </a:ext>
            </a:extLst>
          </p:cNvPr>
          <p:cNvSpPr txBox="1"/>
          <p:nvPr/>
        </p:nvSpPr>
        <p:spPr>
          <a:xfrm>
            <a:off x="507205" y="1395709"/>
            <a:ext cx="9522619" cy="954107"/>
          </a:xfrm>
          <a:prstGeom prst="rect">
            <a:avLst/>
          </a:prstGeom>
          <a:noFill/>
        </p:spPr>
        <p:txBody>
          <a:bodyPr wrap="square">
            <a:spAutoFit/>
          </a:bodyPr>
          <a:lstStyle/>
          <a:p>
            <a:pPr algn="l"/>
            <a:r>
              <a:rPr lang="en-US" sz="2800" b="0" i="0" dirty="0">
                <a:solidFill>
                  <a:srgbClr val="404040"/>
                </a:solidFill>
                <a:effectLst/>
                <a:latin typeface="Cambria" panose="02040503050406030204" pitchFamily="18" charset="0"/>
                <a:ea typeface="Cambria" panose="02040503050406030204" pitchFamily="18" charset="0"/>
              </a:rPr>
              <a:t>There are 2 kinds of friendly aliens who live on this planet: </a:t>
            </a:r>
            <a:r>
              <a:rPr lang="en-US" sz="2800" b="0" i="0" dirty="0" err="1">
                <a:solidFill>
                  <a:srgbClr val="404040"/>
                </a:solidFill>
                <a:effectLst/>
                <a:latin typeface="Cambria" panose="02040503050406030204" pitchFamily="18" charset="0"/>
                <a:ea typeface="Cambria" panose="02040503050406030204" pitchFamily="18" charset="0"/>
              </a:rPr>
              <a:t>Zarpies</a:t>
            </a:r>
            <a:r>
              <a:rPr lang="en-US" sz="2800" b="0" i="0" dirty="0">
                <a:solidFill>
                  <a:srgbClr val="404040"/>
                </a:solidFill>
                <a:effectLst/>
                <a:latin typeface="Cambria" panose="02040503050406030204" pitchFamily="18" charset="0"/>
                <a:ea typeface="Cambria" panose="02040503050406030204" pitchFamily="18" charset="0"/>
              </a:rPr>
              <a:t> and </a:t>
            </a:r>
            <a:r>
              <a:rPr lang="en-US" sz="2800" b="0" i="0" dirty="0" err="1">
                <a:solidFill>
                  <a:srgbClr val="404040"/>
                </a:solidFill>
                <a:effectLst/>
                <a:latin typeface="Cambria" panose="02040503050406030204" pitchFamily="18" charset="0"/>
                <a:ea typeface="Cambria" panose="02040503050406030204" pitchFamily="18" charset="0"/>
              </a:rPr>
              <a:t>Vawns</a:t>
            </a:r>
            <a:r>
              <a:rPr lang="en-US" sz="2800" b="0" i="0" dirty="0">
                <a:solidFill>
                  <a:srgbClr val="404040"/>
                </a:solidFill>
                <a:effectLst/>
                <a:latin typeface="Cambria" panose="02040503050406030204" pitchFamily="18" charset="0"/>
                <a:ea typeface="Cambria" panose="02040503050406030204" pitchFamily="18" charset="0"/>
              </a:rPr>
              <a:t>. </a:t>
            </a:r>
          </a:p>
        </p:txBody>
      </p:sp>
      <p:pic>
        <p:nvPicPr>
          <p:cNvPr id="4" name="Picture 3" descr="A picture containing icon&#10;&#10;Description automatically generated">
            <a:extLst>
              <a:ext uri="{FF2B5EF4-FFF2-40B4-BE49-F238E27FC236}">
                <a16:creationId xmlns:a16="http://schemas.microsoft.com/office/drawing/2014/main" id="{9158BC26-333D-47EF-BE9F-3D1DEC9D03EC}"/>
              </a:ext>
            </a:extLst>
          </p:cNvPr>
          <p:cNvPicPr>
            <a:picLocks noChangeAspect="1"/>
          </p:cNvPicPr>
          <p:nvPr/>
        </p:nvPicPr>
        <p:blipFill>
          <a:blip r:embed="rId3"/>
          <a:stretch>
            <a:fillRect/>
          </a:stretch>
        </p:blipFill>
        <p:spPr>
          <a:xfrm>
            <a:off x="2342428" y="2659649"/>
            <a:ext cx="2926086" cy="2802642"/>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D4B61C8C-DE06-4B98-9C70-1C7C96E181B8}"/>
              </a:ext>
            </a:extLst>
          </p:cNvPr>
          <p:cNvPicPr>
            <a:picLocks noChangeAspect="1"/>
          </p:cNvPicPr>
          <p:nvPr/>
        </p:nvPicPr>
        <p:blipFill>
          <a:blip r:embed="rId4"/>
          <a:stretch>
            <a:fillRect/>
          </a:stretch>
        </p:blipFill>
        <p:spPr>
          <a:xfrm>
            <a:off x="6787706" y="3429000"/>
            <a:ext cx="2102741" cy="2272029"/>
          </a:xfrm>
          <a:prstGeom prst="rect">
            <a:avLst/>
          </a:prstGeom>
        </p:spPr>
      </p:pic>
      <p:sp>
        <p:nvSpPr>
          <p:cNvPr id="9" name="Rectangle 8">
            <a:extLst>
              <a:ext uri="{FF2B5EF4-FFF2-40B4-BE49-F238E27FC236}">
                <a16:creationId xmlns:a16="http://schemas.microsoft.com/office/drawing/2014/main" id="{F11C5996-C8EC-4D25-89E6-E13C6F1F6B5C}"/>
              </a:ext>
            </a:extLst>
          </p:cNvPr>
          <p:cNvSpPr/>
          <p:nvPr/>
        </p:nvSpPr>
        <p:spPr>
          <a:xfrm>
            <a:off x="364308" y="1395708"/>
            <a:ext cx="11320485" cy="465617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800" b="0" i="0" dirty="0">
              <a:solidFill>
                <a:srgbClr val="404040"/>
              </a:solidFill>
              <a:effectLst/>
              <a:latin typeface="Cambria" panose="02040503050406030204" pitchFamily="18" charset="0"/>
              <a:ea typeface="Cambria" panose="02040503050406030204" pitchFamily="18" charset="0"/>
            </a:endParaRPr>
          </a:p>
        </p:txBody>
      </p:sp>
      <p:sp>
        <p:nvSpPr>
          <p:cNvPr id="10" name="Title 1">
            <a:extLst>
              <a:ext uri="{FF2B5EF4-FFF2-40B4-BE49-F238E27FC236}">
                <a16:creationId xmlns:a16="http://schemas.microsoft.com/office/drawing/2014/main" id="{18D13373-6367-4C73-9501-33F34A47FB58}"/>
              </a:ext>
            </a:extLst>
          </p:cNvPr>
          <p:cNvSpPr txBox="1">
            <a:spLocks/>
          </p:cNvSpPr>
          <p:nvPr/>
        </p:nvSpPr>
        <p:spPr>
          <a:xfrm>
            <a:off x="507205" y="6223000"/>
            <a:ext cx="10269769" cy="454526"/>
          </a:xfrm>
          <a:prstGeom prst="rect">
            <a:avLst/>
          </a:prstGeom>
          <a:noFill/>
        </p:spPr>
        <p:txBody>
          <a:bodyPr vert="horz" lIns="91440" tIns="45720" rIns="91440" bIns="45720" rtlCol="0" anchor="t">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400" dirty="0">
                <a:solidFill>
                  <a:schemeClr val="tx1"/>
                </a:solidFill>
                <a:latin typeface="Helvetica" panose="020B0604020202020204" pitchFamily="34" charset="0"/>
                <a:cs typeface="Helvetica" panose="020B0604020202020204" pitchFamily="34" charset="0"/>
              </a:rPr>
              <a:t>novel social groups</a:t>
            </a:r>
          </a:p>
        </p:txBody>
      </p:sp>
    </p:spTree>
    <p:extLst>
      <p:ext uri="{BB962C8B-B14F-4D97-AF65-F5344CB8AC3E}">
        <p14:creationId xmlns:p14="http://schemas.microsoft.com/office/powerpoint/2010/main" val="3100203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sz="2000" dirty="0">
                <a:solidFill>
                  <a:schemeClr val="bg1">
                    <a:lumMod val="75000"/>
                  </a:schemeClr>
                </a:solidFill>
                <a:latin typeface="Gill Sans Nova" panose="020B0602020104020203" pitchFamily="34" charset="0"/>
              </a:rPr>
              <a:t>Calibration</a:t>
            </a:r>
            <a:r>
              <a:rPr lang="en-US" sz="2000" dirty="0">
                <a:solidFill>
                  <a:schemeClr val="bg1"/>
                </a:solidFill>
                <a:latin typeface="Gill Sans Nova" panose="020B0602020104020203" pitchFamily="34" charset="0"/>
              </a:rPr>
              <a:t> </a:t>
            </a:r>
            <a:r>
              <a:rPr lang="en-US" sz="2000" dirty="0">
                <a:solidFill>
                  <a:schemeClr val="bg1">
                    <a:lumMod val="75000"/>
                  </a:schemeClr>
                </a:solidFill>
                <a:latin typeface="Gill Sans Nova" panose="020B0602020104020203" pitchFamily="34" charset="0"/>
              </a:rPr>
              <a:t>&gt;</a:t>
            </a:r>
            <a:r>
              <a:rPr lang="en-US" sz="2000" dirty="0">
                <a:solidFill>
                  <a:schemeClr val="bg1"/>
                </a:solidFill>
                <a:latin typeface="Gill Sans Nova" panose="020B0602020104020203" pitchFamily="34" charset="0"/>
              </a:rPr>
              <a:t> Intro/contrast </a:t>
            </a:r>
            <a:r>
              <a:rPr lang="en-US" sz="2000" dirty="0">
                <a:solidFill>
                  <a:schemeClr val="bg1">
                    <a:lumMod val="75000"/>
                  </a:schemeClr>
                </a:solidFill>
                <a:latin typeface="Gill Sans Nova" panose="020B0602020104020203" pitchFamily="34" charset="0"/>
              </a:rPr>
              <a:t>&gt; Construal &gt; Possibility of change &gt; Switched context &gt; Normativity &gt; Intervention</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2" name="Title 1">
            <a:extLst>
              <a:ext uri="{FF2B5EF4-FFF2-40B4-BE49-F238E27FC236}">
                <a16:creationId xmlns:a16="http://schemas.microsoft.com/office/drawing/2014/main" id="{FCB023FC-EA3D-43AC-80D4-D1F7100F16AF}"/>
              </a:ext>
            </a:extLst>
          </p:cNvPr>
          <p:cNvSpPr txBox="1">
            <a:spLocks/>
          </p:cNvSpPr>
          <p:nvPr/>
        </p:nvSpPr>
        <p:spPr>
          <a:xfrm>
            <a:off x="9801224" y="6223000"/>
            <a:ext cx="2390775" cy="63500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167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~55/condition</a:t>
            </a:r>
          </a:p>
        </p:txBody>
      </p:sp>
      <p:sp>
        <p:nvSpPr>
          <p:cNvPr id="11" name="TextBox 10">
            <a:extLst>
              <a:ext uri="{FF2B5EF4-FFF2-40B4-BE49-F238E27FC236}">
                <a16:creationId xmlns:a16="http://schemas.microsoft.com/office/drawing/2014/main" id="{96BC3A2E-3DD7-4A26-B347-AE826749C1A3}"/>
              </a:ext>
            </a:extLst>
          </p:cNvPr>
          <p:cNvSpPr txBox="1"/>
          <p:nvPr/>
        </p:nvSpPr>
        <p:spPr>
          <a:xfrm>
            <a:off x="507205" y="1395709"/>
            <a:ext cx="9522619" cy="523220"/>
          </a:xfrm>
          <a:prstGeom prst="rect">
            <a:avLst/>
          </a:prstGeom>
          <a:noFill/>
        </p:spPr>
        <p:txBody>
          <a:bodyPr wrap="square">
            <a:spAutoFit/>
          </a:bodyPr>
          <a:lstStyle/>
          <a:p>
            <a:pPr algn="l"/>
            <a:r>
              <a:rPr lang="en-US" sz="2800" b="0" i="0" dirty="0" err="1">
                <a:solidFill>
                  <a:srgbClr val="404040"/>
                </a:solidFill>
                <a:effectLst/>
                <a:latin typeface="Cambria" panose="02040503050406030204" pitchFamily="18" charset="0"/>
                <a:ea typeface="Cambria" panose="02040503050406030204" pitchFamily="18" charset="0"/>
              </a:rPr>
              <a:t>Zarpies</a:t>
            </a:r>
            <a:r>
              <a:rPr lang="en-US" sz="2800" b="0" i="0" dirty="0">
                <a:solidFill>
                  <a:srgbClr val="404040"/>
                </a:solidFill>
                <a:effectLst/>
                <a:latin typeface="Cambria" panose="02040503050406030204" pitchFamily="18" charset="0"/>
                <a:ea typeface="Cambria" panose="02040503050406030204" pitchFamily="18" charset="0"/>
              </a:rPr>
              <a:t> live here, on this side of the planet. </a:t>
            </a:r>
          </a:p>
        </p:txBody>
      </p:sp>
      <p:pic>
        <p:nvPicPr>
          <p:cNvPr id="7" name="Picture 6" descr="A picture containing sitting, food, table, small&#10;&#10;Description automatically generated">
            <a:extLst>
              <a:ext uri="{FF2B5EF4-FFF2-40B4-BE49-F238E27FC236}">
                <a16:creationId xmlns:a16="http://schemas.microsoft.com/office/drawing/2014/main" id="{CC850671-8D65-4BA2-86B3-59341A710DE7}"/>
              </a:ext>
            </a:extLst>
          </p:cNvPr>
          <p:cNvPicPr>
            <a:picLocks noChangeAspect="1"/>
          </p:cNvPicPr>
          <p:nvPr/>
        </p:nvPicPr>
        <p:blipFill>
          <a:blip r:embed="rId3"/>
          <a:stretch>
            <a:fillRect/>
          </a:stretch>
        </p:blipFill>
        <p:spPr>
          <a:xfrm>
            <a:off x="2150452" y="2167814"/>
            <a:ext cx="4071142" cy="3964274"/>
          </a:xfrm>
          <a:prstGeom prst="rect">
            <a:avLst/>
          </a:prstGeom>
        </p:spPr>
      </p:pic>
      <p:pic>
        <p:nvPicPr>
          <p:cNvPr id="13" name="Picture 12" descr="A picture containing icon&#10;&#10;Description automatically generated">
            <a:extLst>
              <a:ext uri="{FF2B5EF4-FFF2-40B4-BE49-F238E27FC236}">
                <a16:creationId xmlns:a16="http://schemas.microsoft.com/office/drawing/2014/main" id="{0FF846E1-C28D-45A5-A8B1-4F853FB7D416}"/>
              </a:ext>
            </a:extLst>
          </p:cNvPr>
          <p:cNvPicPr>
            <a:picLocks noChangeAspect="1"/>
          </p:cNvPicPr>
          <p:nvPr/>
        </p:nvPicPr>
        <p:blipFill>
          <a:blip r:embed="rId4"/>
          <a:stretch>
            <a:fillRect/>
          </a:stretch>
        </p:blipFill>
        <p:spPr>
          <a:xfrm>
            <a:off x="6345497" y="2720042"/>
            <a:ext cx="3331823" cy="3191261"/>
          </a:xfrm>
          <a:prstGeom prst="rect">
            <a:avLst/>
          </a:prstGeom>
        </p:spPr>
      </p:pic>
      <p:sp>
        <p:nvSpPr>
          <p:cNvPr id="9" name="Rectangle 8">
            <a:extLst>
              <a:ext uri="{FF2B5EF4-FFF2-40B4-BE49-F238E27FC236}">
                <a16:creationId xmlns:a16="http://schemas.microsoft.com/office/drawing/2014/main" id="{78F50330-C8C7-4C38-8A45-0EAFCBB04475}"/>
              </a:ext>
            </a:extLst>
          </p:cNvPr>
          <p:cNvSpPr/>
          <p:nvPr/>
        </p:nvSpPr>
        <p:spPr>
          <a:xfrm>
            <a:off x="364308" y="1395708"/>
            <a:ext cx="11320485" cy="465617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800" b="0" i="0" dirty="0">
              <a:solidFill>
                <a:srgbClr val="404040"/>
              </a:solidFill>
              <a:effectLst/>
              <a:latin typeface="Cambria" panose="02040503050406030204" pitchFamily="18" charset="0"/>
              <a:ea typeface="Cambria" panose="02040503050406030204" pitchFamily="18" charset="0"/>
            </a:endParaRPr>
          </a:p>
        </p:txBody>
      </p:sp>
      <p:sp>
        <p:nvSpPr>
          <p:cNvPr id="10" name="Title 1">
            <a:extLst>
              <a:ext uri="{FF2B5EF4-FFF2-40B4-BE49-F238E27FC236}">
                <a16:creationId xmlns:a16="http://schemas.microsoft.com/office/drawing/2014/main" id="{E7C6CC07-D972-42C4-BD86-315BB0B584AF}"/>
              </a:ext>
            </a:extLst>
          </p:cNvPr>
          <p:cNvSpPr txBox="1">
            <a:spLocks/>
          </p:cNvSpPr>
          <p:nvPr/>
        </p:nvSpPr>
        <p:spPr>
          <a:xfrm>
            <a:off x="507205" y="6223000"/>
            <a:ext cx="10269769" cy="454526"/>
          </a:xfrm>
          <a:prstGeom prst="rect">
            <a:avLst/>
          </a:prstGeom>
          <a:noFill/>
        </p:spPr>
        <p:txBody>
          <a:bodyPr vert="horz" lIns="91440" tIns="45720" rIns="91440" bIns="45720" rtlCol="0" anchor="t">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400" dirty="0">
                <a:solidFill>
                  <a:schemeClr val="tx1"/>
                </a:solidFill>
                <a:latin typeface="Helvetica" panose="020B0604020202020204" pitchFamily="34" charset="0"/>
                <a:cs typeface="Helvetica" panose="020B0604020202020204" pitchFamily="34" charset="0"/>
              </a:rPr>
              <a:t>structural context</a:t>
            </a:r>
          </a:p>
        </p:txBody>
      </p:sp>
    </p:spTree>
    <p:extLst>
      <p:ext uri="{BB962C8B-B14F-4D97-AF65-F5344CB8AC3E}">
        <p14:creationId xmlns:p14="http://schemas.microsoft.com/office/powerpoint/2010/main" val="12068198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2" name="Title 1">
            <a:extLst>
              <a:ext uri="{FF2B5EF4-FFF2-40B4-BE49-F238E27FC236}">
                <a16:creationId xmlns:a16="http://schemas.microsoft.com/office/drawing/2014/main" id="{FCB023FC-EA3D-43AC-80D4-D1F7100F16AF}"/>
              </a:ext>
            </a:extLst>
          </p:cNvPr>
          <p:cNvSpPr txBox="1">
            <a:spLocks/>
          </p:cNvSpPr>
          <p:nvPr/>
        </p:nvSpPr>
        <p:spPr>
          <a:xfrm>
            <a:off x="9801224" y="6223000"/>
            <a:ext cx="2390775" cy="63500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167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~55/condition</a:t>
            </a:r>
          </a:p>
        </p:txBody>
      </p:sp>
      <p:sp>
        <p:nvSpPr>
          <p:cNvPr id="11" name="TextBox 10">
            <a:extLst>
              <a:ext uri="{FF2B5EF4-FFF2-40B4-BE49-F238E27FC236}">
                <a16:creationId xmlns:a16="http://schemas.microsoft.com/office/drawing/2014/main" id="{96BC3A2E-3DD7-4A26-B347-AE826749C1A3}"/>
              </a:ext>
            </a:extLst>
          </p:cNvPr>
          <p:cNvSpPr txBox="1"/>
          <p:nvPr/>
        </p:nvSpPr>
        <p:spPr>
          <a:xfrm>
            <a:off x="507205" y="1395709"/>
            <a:ext cx="9522619" cy="523220"/>
          </a:xfrm>
          <a:prstGeom prst="rect">
            <a:avLst/>
          </a:prstGeom>
          <a:noFill/>
        </p:spPr>
        <p:txBody>
          <a:bodyPr wrap="square">
            <a:spAutoFit/>
          </a:bodyPr>
          <a:lstStyle/>
          <a:p>
            <a:pPr algn="l"/>
            <a:r>
              <a:rPr lang="en-US" sz="2800" b="0" i="0" dirty="0" err="1">
                <a:solidFill>
                  <a:srgbClr val="404040"/>
                </a:solidFill>
                <a:effectLst/>
                <a:latin typeface="Cambria" panose="02040503050406030204" pitchFamily="18" charset="0"/>
                <a:ea typeface="Cambria" panose="02040503050406030204" pitchFamily="18" charset="0"/>
              </a:rPr>
              <a:t>Vawns</a:t>
            </a:r>
            <a:r>
              <a:rPr lang="en-US" sz="2800" b="0" i="0" dirty="0">
                <a:solidFill>
                  <a:srgbClr val="404040"/>
                </a:solidFill>
                <a:effectLst/>
                <a:latin typeface="Cambria" panose="02040503050406030204" pitchFamily="18" charset="0"/>
                <a:ea typeface="Cambria" panose="02040503050406030204" pitchFamily="18" charset="0"/>
              </a:rPr>
              <a:t> live here, on this other side of the planet.</a:t>
            </a:r>
          </a:p>
        </p:txBody>
      </p:sp>
      <p:pic>
        <p:nvPicPr>
          <p:cNvPr id="7" name="Picture 6">
            <a:extLst>
              <a:ext uri="{FF2B5EF4-FFF2-40B4-BE49-F238E27FC236}">
                <a16:creationId xmlns:a16="http://schemas.microsoft.com/office/drawing/2014/main" id="{CC850671-8D65-4BA2-86B3-59341A710DE7}"/>
              </a:ext>
            </a:extLst>
          </p:cNvPr>
          <p:cNvPicPr>
            <a:picLocks noChangeAspect="1"/>
          </p:cNvPicPr>
          <p:nvPr/>
        </p:nvPicPr>
        <p:blipFill>
          <a:blip r:embed="rId3"/>
          <a:srcRect/>
          <a:stretch/>
        </p:blipFill>
        <p:spPr>
          <a:xfrm>
            <a:off x="2150452" y="2119686"/>
            <a:ext cx="4071141" cy="3964274"/>
          </a:xfrm>
          <a:prstGeom prst="rect">
            <a:avLst/>
          </a:prstGeom>
        </p:spPr>
      </p:pic>
      <p:pic>
        <p:nvPicPr>
          <p:cNvPr id="3" name="Picture 2" descr="A picture containing drawing&#10;&#10;Description automatically generated">
            <a:extLst>
              <a:ext uri="{FF2B5EF4-FFF2-40B4-BE49-F238E27FC236}">
                <a16:creationId xmlns:a16="http://schemas.microsoft.com/office/drawing/2014/main" id="{31A6E06E-B111-402B-8612-832B19264BC3}"/>
              </a:ext>
            </a:extLst>
          </p:cNvPr>
          <p:cNvPicPr>
            <a:picLocks noChangeAspect="1"/>
          </p:cNvPicPr>
          <p:nvPr/>
        </p:nvPicPr>
        <p:blipFill>
          <a:blip r:embed="rId4"/>
          <a:stretch>
            <a:fillRect/>
          </a:stretch>
        </p:blipFill>
        <p:spPr>
          <a:xfrm>
            <a:off x="6787706" y="3188360"/>
            <a:ext cx="2102741" cy="2272029"/>
          </a:xfrm>
          <a:prstGeom prst="rect">
            <a:avLst/>
          </a:prstGeom>
        </p:spPr>
      </p:pic>
      <p:sp>
        <p:nvSpPr>
          <p:cNvPr id="8" name="Rectangle 7">
            <a:extLst>
              <a:ext uri="{FF2B5EF4-FFF2-40B4-BE49-F238E27FC236}">
                <a16:creationId xmlns:a16="http://schemas.microsoft.com/office/drawing/2014/main" id="{1364BDC1-57A8-4A89-8F53-5C51CC94E922}"/>
              </a:ext>
            </a:extLst>
          </p:cNvPr>
          <p:cNvSpPr/>
          <p:nvPr/>
        </p:nvSpPr>
        <p:spPr>
          <a:xfrm>
            <a:off x="364308" y="1395708"/>
            <a:ext cx="11320485" cy="465617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800" b="0" i="0" dirty="0">
              <a:solidFill>
                <a:srgbClr val="404040"/>
              </a:solidFill>
              <a:effectLst/>
              <a:latin typeface="Cambria" panose="02040503050406030204" pitchFamily="18" charset="0"/>
              <a:ea typeface="Cambria" panose="02040503050406030204" pitchFamily="18" charset="0"/>
            </a:endParaRPr>
          </a:p>
        </p:txBody>
      </p:sp>
      <p:sp>
        <p:nvSpPr>
          <p:cNvPr id="9" name="Title 1">
            <a:extLst>
              <a:ext uri="{FF2B5EF4-FFF2-40B4-BE49-F238E27FC236}">
                <a16:creationId xmlns:a16="http://schemas.microsoft.com/office/drawing/2014/main" id="{721FF584-CD91-44A8-A6D8-B90036E4BA15}"/>
              </a:ext>
            </a:extLst>
          </p:cNvPr>
          <p:cNvSpPr txBox="1">
            <a:spLocks/>
          </p:cNvSpPr>
          <p:nvPr/>
        </p:nvSpPr>
        <p:spPr>
          <a:xfrm>
            <a:off x="507205" y="6223000"/>
            <a:ext cx="10269769" cy="454526"/>
          </a:xfrm>
          <a:prstGeom prst="rect">
            <a:avLst/>
          </a:prstGeom>
          <a:noFill/>
        </p:spPr>
        <p:txBody>
          <a:bodyPr vert="horz" lIns="91440" tIns="45720" rIns="91440" bIns="45720" rtlCol="0" anchor="t">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400" dirty="0">
                <a:solidFill>
                  <a:schemeClr val="tx1"/>
                </a:solidFill>
                <a:latin typeface="Helvetica" panose="020B0604020202020204" pitchFamily="34" charset="0"/>
                <a:cs typeface="Helvetica" panose="020B0604020202020204" pitchFamily="34" charset="0"/>
              </a:rPr>
              <a:t>structural context</a:t>
            </a:r>
          </a:p>
        </p:txBody>
      </p:sp>
      <p:sp>
        <p:nvSpPr>
          <p:cNvPr id="10" name="Content Placeholder 2">
            <a:extLst>
              <a:ext uri="{FF2B5EF4-FFF2-40B4-BE49-F238E27FC236}">
                <a16:creationId xmlns:a16="http://schemas.microsoft.com/office/drawing/2014/main" id="{8739726D-45D6-410A-B65E-E19A061A4706}"/>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sz="2000" dirty="0">
                <a:solidFill>
                  <a:schemeClr val="bg1">
                    <a:lumMod val="75000"/>
                  </a:schemeClr>
                </a:solidFill>
                <a:latin typeface="Gill Sans Nova" panose="020B0602020104020203" pitchFamily="34" charset="0"/>
              </a:rPr>
              <a:t>Calibration</a:t>
            </a:r>
            <a:r>
              <a:rPr lang="en-US" sz="2000" dirty="0">
                <a:solidFill>
                  <a:schemeClr val="bg1"/>
                </a:solidFill>
                <a:latin typeface="Gill Sans Nova" panose="020B0602020104020203" pitchFamily="34" charset="0"/>
              </a:rPr>
              <a:t> </a:t>
            </a:r>
            <a:r>
              <a:rPr lang="en-US" sz="2000" dirty="0">
                <a:solidFill>
                  <a:schemeClr val="bg1">
                    <a:lumMod val="75000"/>
                  </a:schemeClr>
                </a:solidFill>
                <a:latin typeface="Gill Sans Nova" panose="020B0602020104020203" pitchFamily="34" charset="0"/>
              </a:rPr>
              <a:t>&gt;</a:t>
            </a:r>
            <a:r>
              <a:rPr lang="en-US" sz="2000" dirty="0">
                <a:solidFill>
                  <a:schemeClr val="bg1"/>
                </a:solidFill>
                <a:latin typeface="Gill Sans Nova" panose="020B0602020104020203" pitchFamily="34" charset="0"/>
              </a:rPr>
              <a:t> Intro/contrast </a:t>
            </a:r>
            <a:r>
              <a:rPr lang="en-US" sz="2000" dirty="0">
                <a:solidFill>
                  <a:schemeClr val="bg1">
                    <a:lumMod val="75000"/>
                  </a:schemeClr>
                </a:solidFill>
                <a:latin typeface="Gill Sans Nova" panose="020B0602020104020203" pitchFamily="34" charset="0"/>
              </a:rPr>
              <a:t>&gt; Construal &gt; Possibility of change &gt; Switched context &gt; Normativity &gt; Intervention</a:t>
            </a:r>
          </a:p>
        </p:txBody>
      </p:sp>
    </p:spTree>
    <p:extLst>
      <p:ext uri="{BB962C8B-B14F-4D97-AF65-F5344CB8AC3E}">
        <p14:creationId xmlns:p14="http://schemas.microsoft.com/office/powerpoint/2010/main" val="1313734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2" name="Title 1">
            <a:extLst>
              <a:ext uri="{FF2B5EF4-FFF2-40B4-BE49-F238E27FC236}">
                <a16:creationId xmlns:a16="http://schemas.microsoft.com/office/drawing/2014/main" id="{FCB023FC-EA3D-43AC-80D4-D1F7100F16AF}"/>
              </a:ext>
            </a:extLst>
          </p:cNvPr>
          <p:cNvSpPr txBox="1">
            <a:spLocks/>
          </p:cNvSpPr>
          <p:nvPr/>
        </p:nvSpPr>
        <p:spPr>
          <a:xfrm>
            <a:off x="9801224" y="6223000"/>
            <a:ext cx="2390775" cy="63500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167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~55/condition</a:t>
            </a:r>
          </a:p>
        </p:txBody>
      </p:sp>
      <p:sp>
        <p:nvSpPr>
          <p:cNvPr id="11" name="TextBox 10">
            <a:extLst>
              <a:ext uri="{FF2B5EF4-FFF2-40B4-BE49-F238E27FC236}">
                <a16:creationId xmlns:a16="http://schemas.microsoft.com/office/drawing/2014/main" id="{96BC3A2E-3DD7-4A26-B347-AE826749C1A3}"/>
              </a:ext>
            </a:extLst>
          </p:cNvPr>
          <p:cNvSpPr txBox="1"/>
          <p:nvPr/>
        </p:nvSpPr>
        <p:spPr>
          <a:xfrm>
            <a:off x="507205" y="1395709"/>
            <a:ext cx="9522619" cy="523220"/>
          </a:xfrm>
          <a:prstGeom prst="rect">
            <a:avLst/>
          </a:prstGeom>
          <a:noFill/>
        </p:spPr>
        <p:txBody>
          <a:bodyPr wrap="square">
            <a:spAutoFit/>
          </a:bodyPr>
          <a:lstStyle/>
          <a:p>
            <a:pPr algn="l"/>
            <a:r>
              <a:rPr lang="en-US" sz="2800" b="0" i="0" dirty="0" err="1">
                <a:solidFill>
                  <a:srgbClr val="404040"/>
                </a:solidFill>
                <a:effectLst/>
                <a:latin typeface="Cambria" panose="02040503050406030204" pitchFamily="18" charset="0"/>
                <a:ea typeface="Cambria" panose="02040503050406030204" pitchFamily="18" charset="0"/>
              </a:rPr>
              <a:t>Zarpies</a:t>
            </a:r>
            <a:r>
              <a:rPr lang="en-US" sz="2800" b="0" i="0" dirty="0">
                <a:solidFill>
                  <a:srgbClr val="404040"/>
                </a:solidFill>
                <a:effectLst/>
                <a:latin typeface="Cambria" panose="02040503050406030204" pitchFamily="18" charset="0"/>
                <a:ea typeface="Cambria" panose="02040503050406030204" pitchFamily="18" charset="0"/>
              </a:rPr>
              <a:t> eat </a:t>
            </a:r>
            <a:r>
              <a:rPr lang="en-US" sz="2800" b="0" i="0" dirty="0" err="1">
                <a:solidFill>
                  <a:srgbClr val="404040"/>
                </a:solidFill>
                <a:effectLst/>
                <a:latin typeface="Cambria" panose="02040503050406030204" pitchFamily="18" charset="0"/>
                <a:ea typeface="Cambria" panose="02040503050406030204" pitchFamily="18" charset="0"/>
              </a:rPr>
              <a:t>starberries</a:t>
            </a:r>
            <a:r>
              <a:rPr lang="en-US" sz="2800" b="0" i="0" dirty="0">
                <a:solidFill>
                  <a:srgbClr val="404040"/>
                </a:solidFill>
                <a:effectLst/>
                <a:latin typeface="Cambria" panose="02040503050406030204" pitchFamily="18" charset="0"/>
                <a:ea typeface="Cambria" panose="02040503050406030204" pitchFamily="18" charset="0"/>
              </a:rPr>
              <a:t>. </a:t>
            </a:r>
            <a:r>
              <a:rPr lang="en-US" sz="2800" b="0" i="0" dirty="0" err="1">
                <a:solidFill>
                  <a:srgbClr val="404040"/>
                </a:solidFill>
                <a:effectLst/>
                <a:latin typeface="Cambria" panose="02040503050406030204" pitchFamily="18" charset="0"/>
                <a:ea typeface="Cambria" panose="02040503050406030204" pitchFamily="18" charset="0"/>
              </a:rPr>
              <a:t>Vawns</a:t>
            </a:r>
            <a:r>
              <a:rPr lang="en-US" sz="2800" b="0" i="0" dirty="0">
                <a:solidFill>
                  <a:srgbClr val="404040"/>
                </a:solidFill>
                <a:effectLst/>
                <a:latin typeface="Cambria" panose="02040503050406030204" pitchFamily="18" charset="0"/>
                <a:ea typeface="Cambria" panose="02040503050406030204" pitchFamily="18" charset="0"/>
              </a:rPr>
              <a:t> eat </a:t>
            </a:r>
            <a:r>
              <a:rPr lang="en-US" sz="2800" b="0" i="0" dirty="0" err="1">
                <a:solidFill>
                  <a:srgbClr val="404040"/>
                </a:solidFill>
                <a:effectLst/>
                <a:latin typeface="Cambria" panose="02040503050406030204" pitchFamily="18" charset="0"/>
                <a:ea typeface="Cambria" panose="02040503050406030204" pitchFamily="18" charset="0"/>
              </a:rPr>
              <a:t>roundberries</a:t>
            </a:r>
            <a:r>
              <a:rPr lang="en-US" sz="2800" b="0" i="0" dirty="0">
                <a:solidFill>
                  <a:srgbClr val="404040"/>
                </a:solidFill>
                <a:effectLst/>
                <a:latin typeface="Cambria" panose="02040503050406030204" pitchFamily="18" charset="0"/>
                <a:ea typeface="Cambria" panose="02040503050406030204" pitchFamily="18" charset="0"/>
              </a:rPr>
              <a:t>.</a:t>
            </a:r>
          </a:p>
        </p:txBody>
      </p:sp>
      <p:pic>
        <p:nvPicPr>
          <p:cNvPr id="8" name="Picture 7">
            <a:extLst>
              <a:ext uri="{FF2B5EF4-FFF2-40B4-BE49-F238E27FC236}">
                <a16:creationId xmlns:a16="http://schemas.microsoft.com/office/drawing/2014/main" id="{B4D0FF29-67C6-4A70-9C13-3A817D833C8B}"/>
              </a:ext>
            </a:extLst>
          </p:cNvPr>
          <p:cNvPicPr>
            <a:picLocks noChangeAspect="1"/>
          </p:cNvPicPr>
          <p:nvPr/>
        </p:nvPicPr>
        <p:blipFill>
          <a:blip r:embed="rId3"/>
          <a:srcRect/>
          <a:stretch/>
        </p:blipFill>
        <p:spPr>
          <a:xfrm>
            <a:off x="7272968" y="3115347"/>
            <a:ext cx="1687837" cy="1823725"/>
          </a:xfrm>
          <a:prstGeom prst="rect">
            <a:avLst/>
          </a:prstGeom>
        </p:spPr>
      </p:pic>
      <p:pic>
        <p:nvPicPr>
          <p:cNvPr id="10" name="Picture 9">
            <a:extLst>
              <a:ext uri="{FF2B5EF4-FFF2-40B4-BE49-F238E27FC236}">
                <a16:creationId xmlns:a16="http://schemas.microsoft.com/office/drawing/2014/main" id="{52D58697-DCA8-4560-978F-E89B92ECAF6A}"/>
              </a:ext>
            </a:extLst>
          </p:cNvPr>
          <p:cNvPicPr>
            <a:picLocks noChangeAspect="1"/>
          </p:cNvPicPr>
          <p:nvPr/>
        </p:nvPicPr>
        <p:blipFill>
          <a:blip r:embed="rId4"/>
          <a:srcRect/>
          <a:stretch/>
        </p:blipFill>
        <p:spPr>
          <a:xfrm>
            <a:off x="1705741" y="2069307"/>
            <a:ext cx="3205573" cy="3070338"/>
          </a:xfrm>
          <a:prstGeom prst="rect">
            <a:avLst/>
          </a:prstGeom>
        </p:spPr>
      </p:pic>
      <p:sp>
        <p:nvSpPr>
          <p:cNvPr id="12" name="Title 1">
            <a:extLst>
              <a:ext uri="{FF2B5EF4-FFF2-40B4-BE49-F238E27FC236}">
                <a16:creationId xmlns:a16="http://schemas.microsoft.com/office/drawing/2014/main" id="{E82E9938-454F-4067-B5E9-E5645561F17B}"/>
              </a:ext>
            </a:extLst>
          </p:cNvPr>
          <p:cNvSpPr txBox="1">
            <a:spLocks/>
          </p:cNvSpPr>
          <p:nvPr/>
        </p:nvSpPr>
        <p:spPr>
          <a:xfrm>
            <a:off x="507205" y="5462291"/>
            <a:ext cx="10269769" cy="1215235"/>
          </a:xfrm>
          <a:prstGeom prst="rect">
            <a:avLst/>
          </a:prstGeom>
          <a:noFill/>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400" dirty="0">
                <a:solidFill>
                  <a:schemeClr val="tx1"/>
                </a:solidFill>
                <a:latin typeface="Helvetica" panose="020B0604020202020204" pitchFamily="34" charset="0"/>
                <a:cs typeface="Helvetica" panose="020B0604020202020204" pitchFamily="34" charset="0"/>
              </a:rPr>
              <a:t>Generic statements:</a:t>
            </a:r>
          </a:p>
          <a:p>
            <a:pPr marL="342900" indent="-342900">
              <a:lnSpc>
                <a:spcPct val="100000"/>
              </a:lnSpc>
              <a:buFontTx/>
              <a:buChar char="-"/>
            </a:pPr>
            <a:r>
              <a:rPr lang="en-US" sz="2400" dirty="0">
                <a:solidFill>
                  <a:schemeClr val="tx1"/>
                </a:solidFill>
                <a:latin typeface="Helvetica" panose="020B0604020202020204" pitchFamily="34" charset="0"/>
                <a:cs typeface="Helvetica" panose="020B0604020202020204" pitchFamily="34" charset="0"/>
              </a:rPr>
              <a:t>convey relative frequency</a:t>
            </a:r>
            <a:r>
              <a:rPr lang="en-US" sz="2000" dirty="0">
                <a:solidFill>
                  <a:schemeClr val="tx1"/>
                </a:solidFill>
                <a:latin typeface="Helvetica" panose="020B0604020202020204" pitchFamily="34" charset="0"/>
                <a:cs typeface="Helvetica" panose="020B0604020202020204" pitchFamily="34" charset="0"/>
              </a:rPr>
              <a:t> (Tessler &amp; Goodman, 2019)</a:t>
            </a:r>
            <a:endParaRPr lang="en-US" sz="2400" dirty="0">
              <a:solidFill>
                <a:schemeClr val="tx1"/>
              </a:solidFill>
              <a:latin typeface="Helvetica" panose="020B0604020202020204" pitchFamily="34" charset="0"/>
              <a:cs typeface="Helvetica" panose="020B0604020202020204" pitchFamily="34" charset="0"/>
            </a:endParaRPr>
          </a:p>
          <a:p>
            <a:pPr marL="342900" indent="-342900">
              <a:lnSpc>
                <a:spcPct val="100000"/>
              </a:lnSpc>
              <a:buFontTx/>
              <a:buChar char="-"/>
            </a:pPr>
            <a:r>
              <a:rPr lang="en-US" sz="2400" dirty="0">
                <a:solidFill>
                  <a:schemeClr val="tx1"/>
                </a:solidFill>
                <a:latin typeface="Helvetica" panose="020B0604020202020204" pitchFamily="34" charset="0"/>
                <a:cs typeface="Helvetica" panose="020B0604020202020204" pitchFamily="34" charset="0"/>
              </a:rPr>
              <a:t>support multiple construals </a:t>
            </a:r>
            <a:r>
              <a:rPr lang="en-US" sz="2000" dirty="0">
                <a:solidFill>
                  <a:schemeClr val="tx1"/>
                </a:solidFill>
                <a:latin typeface="Helvetica" panose="020B0604020202020204" pitchFamily="34" charset="0"/>
                <a:cs typeface="Helvetica" panose="020B0604020202020204" pitchFamily="34" charset="0"/>
              </a:rPr>
              <a:t>(Noyes &amp; Keil, 2019/2020, Vasilyeva &amp; </a:t>
            </a:r>
            <a:r>
              <a:rPr lang="en-US" sz="2000" dirty="0" err="1">
                <a:solidFill>
                  <a:schemeClr val="tx1"/>
                </a:solidFill>
                <a:latin typeface="Helvetica" panose="020B0604020202020204" pitchFamily="34" charset="0"/>
                <a:cs typeface="Helvetica" panose="020B0604020202020204" pitchFamily="34" charset="0"/>
              </a:rPr>
              <a:t>Lombrozo</a:t>
            </a:r>
            <a:r>
              <a:rPr lang="en-US" sz="2000" dirty="0">
                <a:solidFill>
                  <a:schemeClr val="tx1"/>
                </a:solidFill>
                <a:latin typeface="Helvetica" panose="020B0604020202020204" pitchFamily="34" charset="0"/>
                <a:cs typeface="Helvetica" panose="020B0604020202020204" pitchFamily="34" charset="0"/>
              </a:rPr>
              <a:t>, 2020)</a:t>
            </a:r>
            <a:endParaRPr lang="en-US" sz="2400" dirty="0">
              <a:solidFill>
                <a:schemeClr val="tx1"/>
              </a:solidFill>
              <a:latin typeface="Helvetica" panose="020B0604020202020204"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D64D4BA8-EE0E-457A-B704-F3B1F6D7E93B}"/>
              </a:ext>
            </a:extLst>
          </p:cNvPr>
          <p:cNvSpPr/>
          <p:nvPr/>
        </p:nvSpPr>
        <p:spPr>
          <a:xfrm>
            <a:off x="364308" y="1395708"/>
            <a:ext cx="11320485" cy="391620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800" b="0" i="0" dirty="0">
              <a:solidFill>
                <a:srgbClr val="404040"/>
              </a:solidFill>
              <a:effectLst/>
              <a:latin typeface="Cambria" panose="02040503050406030204" pitchFamily="18" charset="0"/>
              <a:ea typeface="Cambria" panose="02040503050406030204" pitchFamily="18" charset="0"/>
            </a:endParaRPr>
          </a:p>
        </p:txBody>
      </p:sp>
      <p:sp>
        <p:nvSpPr>
          <p:cNvPr id="14" name="Title 1">
            <a:extLst>
              <a:ext uri="{FF2B5EF4-FFF2-40B4-BE49-F238E27FC236}">
                <a16:creationId xmlns:a16="http://schemas.microsoft.com/office/drawing/2014/main" id="{4E3CFAD2-E193-47BD-931E-8603BC68EABD}"/>
              </a:ext>
            </a:extLst>
          </p:cNvPr>
          <p:cNvSpPr txBox="1">
            <a:spLocks/>
          </p:cNvSpPr>
          <p:nvPr/>
        </p:nvSpPr>
        <p:spPr>
          <a:xfrm>
            <a:off x="7766947" y="5406425"/>
            <a:ext cx="3626958" cy="608309"/>
          </a:xfrm>
          <a:prstGeom prst="rect">
            <a:avLst/>
          </a:prstGeom>
          <a:noFill/>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400" dirty="0">
                <a:solidFill>
                  <a:schemeClr val="tx1"/>
                </a:solidFill>
                <a:latin typeface="Helvetica" panose="020B0604020202020204" pitchFamily="34" charset="0"/>
                <a:cs typeface="Helvetica" panose="020B0604020202020204" pitchFamily="34" charset="0"/>
              </a:rPr>
              <a:t>&amp; novel neutral property</a:t>
            </a:r>
          </a:p>
        </p:txBody>
      </p:sp>
      <p:sp>
        <p:nvSpPr>
          <p:cNvPr id="15" name="Content Placeholder 2">
            <a:extLst>
              <a:ext uri="{FF2B5EF4-FFF2-40B4-BE49-F238E27FC236}">
                <a16:creationId xmlns:a16="http://schemas.microsoft.com/office/drawing/2014/main" id="{73D2A200-F1AF-463B-B30B-DDE9FC41AC20}"/>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sz="2000" dirty="0">
                <a:solidFill>
                  <a:schemeClr val="bg1">
                    <a:lumMod val="75000"/>
                  </a:schemeClr>
                </a:solidFill>
                <a:latin typeface="Gill Sans Nova" panose="020B0602020104020203" pitchFamily="34" charset="0"/>
              </a:rPr>
              <a:t>Calibration</a:t>
            </a:r>
            <a:r>
              <a:rPr lang="en-US" sz="2000" dirty="0">
                <a:solidFill>
                  <a:schemeClr val="bg1"/>
                </a:solidFill>
                <a:latin typeface="Gill Sans Nova" panose="020B0602020104020203" pitchFamily="34" charset="0"/>
              </a:rPr>
              <a:t> </a:t>
            </a:r>
            <a:r>
              <a:rPr lang="en-US" sz="2000" dirty="0">
                <a:solidFill>
                  <a:schemeClr val="bg1">
                    <a:lumMod val="75000"/>
                  </a:schemeClr>
                </a:solidFill>
                <a:latin typeface="Gill Sans Nova" panose="020B0602020104020203" pitchFamily="34" charset="0"/>
              </a:rPr>
              <a:t>&gt;</a:t>
            </a:r>
            <a:r>
              <a:rPr lang="en-US" sz="2000" dirty="0">
                <a:solidFill>
                  <a:schemeClr val="bg1"/>
                </a:solidFill>
                <a:latin typeface="Gill Sans Nova" panose="020B0602020104020203" pitchFamily="34" charset="0"/>
              </a:rPr>
              <a:t> Intro/contrast </a:t>
            </a:r>
            <a:r>
              <a:rPr lang="en-US" sz="2000" dirty="0">
                <a:solidFill>
                  <a:schemeClr val="bg1">
                    <a:lumMod val="75000"/>
                  </a:schemeClr>
                </a:solidFill>
                <a:latin typeface="Gill Sans Nova" panose="020B0602020104020203" pitchFamily="34" charset="0"/>
              </a:rPr>
              <a:t>&gt; Construal &gt; Possibility of change &gt; Switched context &gt; Normativity &gt; Intervention</a:t>
            </a:r>
          </a:p>
        </p:txBody>
      </p:sp>
      <p:pic>
        <p:nvPicPr>
          <p:cNvPr id="4" name="Picture 3" descr="A picture containing text, vector graphics, silhouette&#10;&#10;Description automatically generated">
            <a:extLst>
              <a:ext uri="{FF2B5EF4-FFF2-40B4-BE49-F238E27FC236}">
                <a16:creationId xmlns:a16="http://schemas.microsoft.com/office/drawing/2014/main" id="{17BC8AE4-5AB5-487E-98DC-494AC061F4A1}"/>
              </a:ext>
            </a:extLst>
          </p:cNvPr>
          <p:cNvPicPr>
            <a:picLocks noChangeAspect="1"/>
          </p:cNvPicPr>
          <p:nvPr/>
        </p:nvPicPr>
        <p:blipFill>
          <a:blip r:embed="rId5"/>
          <a:stretch>
            <a:fillRect/>
          </a:stretch>
        </p:blipFill>
        <p:spPr>
          <a:xfrm>
            <a:off x="4911314" y="2320835"/>
            <a:ext cx="984058" cy="1595948"/>
          </a:xfrm>
          <a:prstGeom prst="rect">
            <a:avLst/>
          </a:prstGeom>
        </p:spPr>
      </p:pic>
      <p:pic>
        <p:nvPicPr>
          <p:cNvPr id="9" name="Picture 8" descr="A picture containing background pattern&#10;&#10;Description automatically generated">
            <a:extLst>
              <a:ext uri="{FF2B5EF4-FFF2-40B4-BE49-F238E27FC236}">
                <a16:creationId xmlns:a16="http://schemas.microsoft.com/office/drawing/2014/main" id="{77536A97-C29A-4D0B-AD8B-C87C702AEA7D}"/>
              </a:ext>
            </a:extLst>
          </p:cNvPr>
          <p:cNvPicPr>
            <a:picLocks noChangeAspect="1"/>
          </p:cNvPicPr>
          <p:nvPr/>
        </p:nvPicPr>
        <p:blipFill>
          <a:blip r:embed="rId6"/>
          <a:stretch>
            <a:fillRect/>
          </a:stretch>
        </p:blipFill>
        <p:spPr>
          <a:xfrm>
            <a:off x="8817166" y="2452555"/>
            <a:ext cx="984058" cy="1595947"/>
          </a:xfrm>
          <a:prstGeom prst="rect">
            <a:avLst/>
          </a:prstGeom>
        </p:spPr>
      </p:pic>
    </p:spTree>
    <p:extLst>
      <p:ext uri="{BB962C8B-B14F-4D97-AF65-F5344CB8AC3E}">
        <p14:creationId xmlns:p14="http://schemas.microsoft.com/office/powerpoint/2010/main" val="37900713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2" name="Title 1">
            <a:extLst>
              <a:ext uri="{FF2B5EF4-FFF2-40B4-BE49-F238E27FC236}">
                <a16:creationId xmlns:a16="http://schemas.microsoft.com/office/drawing/2014/main" id="{FCB023FC-EA3D-43AC-80D4-D1F7100F16AF}"/>
              </a:ext>
            </a:extLst>
          </p:cNvPr>
          <p:cNvSpPr txBox="1">
            <a:spLocks/>
          </p:cNvSpPr>
          <p:nvPr/>
        </p:nvSpPr>
        <p:spPr>
          <a:xfrm>
            <a:off x="9801224" y="6223000"/>
            <a:ext cx="2390775" cy="63500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167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~55/condition</a:t>
            </a:r>
          </a:p>
        </p:txBody>
      </p:sp>
      <p:sp>
        <p:nvSpPr>
          <p:cNvPr id="11" name="TextBox 10">
            <a:extLst>
              <a:ext uri="{FF2B5EF4-FFF2-40B4-BE49-F238E27FC236}">
                <a16:creationId xmlns:a16="http://schemas.microsoft.com/office/drawing/2014/main" id="{96BC3A2E-3DD7-4A26-B347-AE826749C1A3}"/>
              </a:ext>
            </a:extLst>
          </p:cNvPr>
          <p:cNvSpPr txBox="1"/>
          <p:nvPr/>
        </p:nvSpPr>
        <p:spPr>
          <a:xfrm>
            <a:off x="507205" y="1395709"/>
            <a:ext cx="9522619" cy="523220"/>
          </a:xfrm>
          <a:prstGeom prst="rect">
            <a:avLst/>
          </a:prstGeom>
          <a:noFill/>
        </p:spPr>
        <p:txBody>
          <a:bodyPr wrap="square">
            <a:spAutoFit/>
          </a:bodyPr>
          <a:lstStyle/>
          <a:p>
            <a:pPr algn="l"/>
            <a:r>
              <a:rPr lang="en-US" sz="2800" b="0" i="0" dirty="0">
                <a:solidFill>
                  <a:srgbClr val="404040"/>
                </a:solidFill>
                <a:effectLst/>
                <a:latin typeface="Cambria" panose="02040503050406030204" pitchFamily="18" charset="0"/>
                <a:ea typeface="Cambria" panose="02040503050406030204" pitchFamily="18" charset="0"/>
              </a:rPr>
              <a:t>Today we're going to learn about </a:t>
            </a:r>
            <a:r>
              <a:rPr lang="en-US" sz="2800" b="0" i="0" dirty="0" err="1">
                <a:solidFill>
                  <a:srgbClr val="404040"/>
                </a:solidFill>
                <a:effectLst/>
                <a:latin typeface="Cambria" panose="02040503050406030204" pitchFamily="18" charset="0"/>
                <a:ea typeface="Cambria" panose="02040503050406030204" pitchFamily="18" charset="0"/>
              </a:rPr>
              <a:t>Zarpies</a:t>
            </a:r>
            <a:r>
              <a:rPr lang="en-US" sz="2800" b="0" i="0" dirty="0">
                <a:solidFill>
                  <a:srgbClr val="404040"/>
                </a:solidFill>
                <a:effectLst/>
                <a:latin typeface="Cambria" panose="02040503050406030204" pitchFamily="18" charset="0"/>
                <a:ea typeface="Cambria" panose="02040503050406030204" pitchFamily="18" charset="0"/>
              </a:rPr>
              <a:t>!</a:t>
            </a:r>
          </a:p>
        </p:txBody>
      </p:sp>
      <p:pic>
        <p:nvPicPr>
          <p:cNvPr id="3" name="Picture 2" descr="A picture containing icon&#10;&#10;Description automatically generated">
            <a:extLst>
              <a:ext uri="{FF2B5EF4-FFF2-40B4-BE49-F238E27FC236}">
                <a16:creationId xmlns:a16="http://schemas.microsoft.com/office/drawing/2014/main" id="{14206BC9-D7F0-4AFA-BB01-700AE21040B5}"/>
              </a:ext>
            </a:extLst>
          </p:cNvPr>
          <p:cNvPicPr>
            <a:picLocks noChangeAspect="1"/>
          </p:cNvPicPr>
          <p:nvPr/>
        </p:nvPicPr>
        <p:blipFill>
          <a:blip r:embed="rId3"/>
          <a:stretch>
            <a:fillRect/>
          </a:stretch>
        </p:blipFill>
        <p:spPr>
          <a:xfrm>
            <a:off x="3959484" y="2475334"/>
            <a:ext cx="3331823" cy="3191261"/>
          </a:xfrm>
          <a:prstGeom prst="rect">
            <a:avLst/>
          </a:prstGeom>
        </p:spPr>
      </p:pic>
      <p:sp>
        <p:nvSpPr>
          <p:cNvPr id="8" name="Rectangle 7">
            <a:extLst>
              <a:ext uri="{FF2B5EF4-FFF2-40B4-BE49-F238E27FC236}">
                <a16:creationId xmlns:a16="http://schemas.microsoft.com/office/drawing/2014/main" id="{3792B83C-3536-4849-A3C4-020B23061DD4}"/>
              </a:ext>
            </a:extLst>
          </p:cNvPr>
          <p:cNvSpPr/>
          <p:nvPr/>
        </p:nvSpPr>
        <p:spPr>
          <a:xfrm>
            <a:off x="364308" y="1395708"/>
            <a:ext cx="11320485" cy="465617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800" b="0" i="0" dirty="0">
              <a:solidFill>
                <a:srgbClr val="404040"/>
              </a:solidFill>
              <a:effectLst/>
              <a:latin typeface="Cambria" panose="02040503050406030204" pitchFamily="18" charset="0"/>
              <a:ea typeface="Cambria" panose="02040503050406030204" pitchFamily="18" charset="0"/>
            </a:endParaRPr>
          </a:p>
        </p:txBody>
      </p:sp>
      <p:sp>
        <p:nvSpPr>
          <p:cNvPr id="9" name="Content Placeholder 2">
            <a:extLst>
              <a:ext uri="{FF2B5EF4-FFF2-40B4-BE49-F238E27FC236}">
                <a16:creationId xmlns:a16="http://schemas.microsoft.com/office/drawing/2014/main" id="{F3C775DC-B29D-4AC5-BAC0-328E7EECABC3}"/>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sz="2000" dirty="0">
                <a:solidFill>
                  <a:schemeClr val="bg1">
                    <a:lumMod val="75000"/>
                  </a:schemeClr>
                </a:solidFill>
                <a:latin typeface="Gill Sans Nova" panose="020B0602020104020203" pitchFamily="34" charset="0"/>
              </a:rPr>
              <a:t>Calibration</a:t>
            </a:r>
            <a:r>
              <a:rPr lang="en-US" sz="2000" dirty="0">
                <a:solidFill>
                  <a:schemeClr val="bg1"/>
                </a:solidFill>
                <a:latin typeface="Gill Sans Nova" panose="020B0602020104020203" pitchFamily="34" charset="0"/>
              </a:rPr>
              <a:t> </a:t>
            </a:r>
            <a:r>
              <a:rPr lang="en-US" sz="2000" dirty="0">
                <a:solidFill>
                  <a:schemeClr val="bg1">
                    <a:lumMod val="75000"/>
                  </a:schemeClr>
                </a:solidFill>
                <a:latin typeface="Gill Sans Nova" panose="020B0602020104020203" pitchFamily="34" charset="0"/>
              </a:rPr>
              <a:t>&gt;</a:t>
            </a:r>
            <a:r>
              <a:rPr lang="en-US" sz="2000" dirty="0">
                <a:solidFill>
                  <a:schemeClr val="bg1"/>
                </a:solidFill>
                <a:latin typeface="Gill Sans Nova" panose="020B0602020104020203" pitchFamily="34" charset="0"/>
              </a:rPr>
              <a:t> Intro/contrast </a:t>
            </a:r>
            <a:r>
              <a:rPr lang="en-US" sz="2000" dirty="0">
                <a:solidFill>
                  <a:schemeClr val="bg1">
                    <a:lumMod val="75000"/>
                  </a:schemeClr>
                </a:solidFill>
                <a:latin typeface="Gill Sans Nova" panose="020B0602020104020203" pitchFamily="34" charset="0"/>
              </a:rPr>
              <a:t>&gt; Construal &gt; Possibility of change &gt; Switched context &gt; Normativity &gt; Intervention</a:t>
            </a:r>
          </a:p>
        </p:txBody>
      </p:sp>
    </p:spTree>
    <p:extLst>
      <p:ext uri="{BB962C8B-B14F-4D97-AF65-F5344CB8AC3E}">
        <p14:creationId xmlns:p14="http://schemas.microsoft.com/office/powerpoint/2010/main" val="5794015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Arrow Connector 32">
            <a:extLst>
              <a:ext uri="{FF2B5EF4-FFF2-40B4-BE49-F238E27FC236}">
                <a16:creationId xmlns:a16="http://schemas.microsoft.com/office/drawing/2014/main" id="{125FC324-DEA5-4A81-BE94-B0898A66A589}"/>
              </a:ext>
            </a:extLst>
          </p:cNvPr>
          <p:cNvCxnSpPr>
            <a:cxnSpLocks/>
            <a:stCxn id="3" idx="4"/>
            <a:endCxn id="11" idx="0"/>
          </p:cNvCxnSpPr>
          <p:nvPr/>
        </p:nvCxnSpPr>
        <p:spPr>
          <a:xfrm flipH="1">
            <a:off x="1508012" y="3388351"/>
            <a:ext cx="500852" cy="2703524"/>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05B2AA-106A-4495-B606-E805CEF99A14}"/>
              </a:ext>
            </a:extLst>
          </p:cNvPr>
          <p:cNvCxnSpPr>
            <a:cxnSpLocks/>
            <a:stCxn id="4" idx="4"/>
            <a:endCxn id="11" idx="0"/>
          </p:cNvCxnSpPr>
          <p:nvPr/>
        </p:nvCxnSpPr>
        <p:spPr>
          <a:xfrm>
            <a:off x="1499955" y="4433584"/>
            <a:ext cx="8057" cy="1658291"/>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BE56B65-6434-4933-A3B8-A081AE82EA0D}"/>
              </a:ext>
            </a:extLst>
          </p:cNvPr>
          <p:cNvCxnSpPr>
            <a:cxnSpLocks/>
            <a:stCxn id="24" idx="4"/>
            <a:endCxn id="11" idx="0"/>
          </p:cNvCxnSpPr>
          <p:nvPr/>
        </p:nvCxnSpPr>
        <p:spPr>
          <a:xfrm>
            <a:off x="1087527" y="5649484"/>
            <a:ext cx="420485" cy="442391"/>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8" name="TextBox 7">
            <a:extLst>
              <a:ext uri="{FF2B5EF4-FFF2-40B4-BE49-F238E27FC236}">
                <a16:creationId xmlns:a16="http://schemas.microsoft.com/office/drawing/2014/main" id="{CC203439-687B-470E-B9C9-4D2135782700}"/>
              </a:ext>
            </a:extLst>
          </p:cNvPr>
          <p:cNvSpPr txBox="1"/>
          <p:nvPr/>
        </p:nvSpPr>
        <p:spPr>
          <a:xfrm>
            <a:off x="3905853" y="2386537"/>
            <a:ext cx="5210627" cy="1200329"/>
          </a:xfrm>
          <a:prstGeom prst="rect">
            <a:avLst/>
          </a:prstGeom>
          <a:noFill/>
        </p:spPr>
        <p:txBody>
          <a:bodyPr wrap="square">
            <a:spAutoFit/>
          </a:bodyPr>
          <a:lstStyle/>
          <a:p>
            <a:r>
              <a:rPr lang="en-US" sz="2400" b="1" dirty="0">
                <a:latin typeface="Gill Sans Nova" panose="020B0602020104020203" pitchFamily="34" charset="0"/>
                <a:ea typeface="Cambria" panose="02040503050406030204" pitchFamily="18" charset="0"/>
              </a:rPr>
              <a:t>Internalist (biological) </a:t>
            </a:r>
          </a:p>
          <a:p>
            <a:r>
              <a:rPr lang="en-US" sz="2400" dirty="0">
                <a:latin typeface="Cambria" panose="02040503050406030204" pitchFamily="18" charset="0"/>
                <a:ea typeface="Cambria" panose="02040503050406030204" pitchFamily="18" charset="0"/>
              </a:rPr>
              <a:t>Because of the way their bodies work, other berries make them sick, so…</a:t>
            </a:r>
          </a:p>
        </p:txBody>
      </p:sp>
      <p:pic>
        <p:nvPicPr>
          <p:cNvPr id="9" name="Picture 8" descr="A picture containing shape&#10;&#10;Description automatically generated">
            <a:extLst>
              <a:ext uri="{FF2B5EF4-FFF2-40B4-BE49-F238E27FC236}">
                <a16:creationId xmlns:a16="http://schemas.microsoft.com/office/drawing/2014/main" id="{BC66759A-6F7B-479F-9526-AEFD4B0E629F}"/>
              </a:ext>
            </a:extLst>
          </p:cNvPr>
          <p:cNvPicPr>
            <a:picLocks noChangeAspect="1"/>
          </p:cNvPicPr>
          <p:nvPr/>
        </p:nvPicPr>
        <p:blipFill rotWithShape="1">
          <a:blip r:embed="rId3">
            <a:duotone>
              <a:schemeClr val="accent3">
                <a:shade val="45000"/>
                <a:satMod val="135000"/>
              </a:schemeClr>
              <a:prstClr val="white"/>
            </a:duotone>
          </a:blip>
          <a:srcRect l="32963" r="31296" b="14815"/>
          <a:stretch/>
        </p:blipFill>
        <p:spPr>
          <a:xfrm>
            <a:off x="3003847" y="2725101"/>
            <a:ext cx="371531" cy="885515"/>
          </a:xfrm>
          <a:prstGeom prst="rect">
            <a:avLst/>
          </a:prstGeom>
        </p:spPr>
      </p:pic>
      <p:grpSp>
        <p:nvGrpSpPr>
          <p:cNvPr id="10" name="Group 9">
            <a:extLst>
              <a:ext uri="{FF2B5EF4-FFF2-40B4-BE49-F238E27FC236}">
                <a16:creationId xmlns:a16="http://schemas.microsoft.com/office/drawing/2014/main" id="{ADC3331D-AD62-4D47-8E0E-73B6FDF54C8B}"/>
              </a:ext>
            </a:extLst>
          </p:cNvPr>
          <p:cNvGrpSpPr/>
          <p:nvPr/>
        </p:nvGrpSpPr>
        <p:grpSpPr>
          <a:xfrm>
            <a:off x="2600711" y="3923768"/>
            <a:ext cx="1305142" cy="849451"/>
            <a:chOff x="3362449" y="2975463"/>
            <a:chExt cx="5467101" cy="3558259"/>
          </a:xfrm>
        </p:grpSpPr>
        <p:sp>
          <p:nvSpPr>
            <p:cNvPr id="12" name="Oval 11">
              <a:extLst>
                <a:ext uri="{FF2B5EF4-FFF2-40B4-BE49-F238E27FC236}">
                  <a16:creationId xmlns:a16="http://schemas.microsoft.com/office/drawing/2014/main" id="{A22AC2A7-83DB-4A03-90B4-5759502E019C}"/>
                </a:ext>
              </a:extLst>
            </p:cNvPr>
            <p:cNvSpPr/>
            <p:nvPr/>
          </p:nvSpPr>
          <p:spPr>
            <a:xfrm>
              <a:off x="3362449" y="4426048"/>
              <a:ext cx="5467101" cy="2107674"/>
            </a:xfrm>
            <a:prstGeom prst="ellipse">
              <a:avLst/>
            </a:prstGeom>
            <a:gradFill flip="none" rotWithShape="1">
              <a:gsLst>
                <a:gs pos="100000">
                  <a:srgbClr val="FFFFC5">
                    <a:alpha val="40000"/>
                  </a:srgbClr>
                </a:gs>
                <a:gs pos="91551">
                  <a:srgbClr val="FFFFC5"/>
                </a:gs>
                <a:gs pos="29000">
                  <a:srgbClr val="FFFFC5"/>
                </a:gs>
              </a:gsLst>
              <a:path path="shape">
                <a:fillToRect l="50000" t="50000" r="50000" b="50000"/>
              </a:path>
              <a:tileRect/>
            </a:gra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shape&#10;&#10;Description automatically generated">
              <a:extLst>
                <a:ext uri="{FF2B5EF4-FFF2-40B4-BE49-F238E27FC236}">
                  <a16:creationId xmlns:a16="http://schemas.microsoft.com/office/drawing/2014/main" id="{9C211402-ACBA-471E-B3D8-A4114FF707BE}"/>
                </a:ext>
              </a:extLst>
            </p:cNvPr>
            <p:cNvPicPr>
              <a:picLocks noChangeAspect="1"/>
            </p:cNvPicPr>
            <p:nvPr/>
          </p:nvPicPr>
          <p:blipFill rotWithShape="1">
            <a:blip r:embed="rId3"/>
            <a:srcRect l="32963" r="31296" b="14815"/>
            <a:stretch/>
          </p:blipFill>
          <p:spPr>
            <a:xfrm>
              <a:off x="4762500" y="3172368"/>
              <a:ext cx="1066800" cy="2542632"/>
            </a:xfrm>
            <a:prstGeom prst="rect">
              <a:avLst/>
            </a:prstGeom>
          </p:spPr>
        </p:pic>
        <p:pic>
          <p:nvPicPr>
            <p:cNvPr id="14" name="Picture 13" descr="A picture containing shape&#10;&#10;Description automatically generated">
              <a:extLst>
                <a:ext uri="{FF2B5EF4-FFF2-40B4-BE49-F238E27FC236}">
                  <a16:creationId xmlns:a16="http://schemas.microsoft.com/office/drawing/2014/main" id="{D9DA250B-03C9-4D5B-844E-26B7EBA033C0}"/>
                </a:ext>
              </a:extLst>
            </p:cNvPr>
            <p:cNvPicPr>
              <a:picLocks noChangeAspect="1"/>
            </p:cNvPicPr>
            <p:nvPr/>
          </p:nvPicPr>
          <p:blipFill rotWithShape="1">
            <a:blip r:embed="rId3"/>
            <a:srcRect l="32963" r="31296" b="14815"/>
            <a:stretch/>
          </p:blipFill>
          <p:spPr>
            <a:xfrm>
              <a:off x="6235700" y="3429000"/>
              <a:ext cx="1193800" cy="2845326"/>
            </a:xfrm>
            <a:prstGeom prst="rect">
              <a:avLst/>
            </a:prstGeom>
          </p:spPr>
        </p:pic>
        <p:pic>
          <p:nvPicPr>
            <p:cNvPr id="15" name="Picture 14" descr="A picture containing shape&#10;&#10;Description automatically generated">
              <a:extLst>
                <a:ext uri="{FF2B5EF4-FFF2-40B4-BE49-F238E27FC236}">
                  <a16:creationId xmlns:a16="http://schemas.microsoft.com/office/drawing/2014/main" id="{0D5DCF6E-86EA-4102-8AFE-90A57ABE8888}"/>
                </a:ext>
              </a:extLst>
            </p:cNvPr>
            <p:cNvPicPr>
              <a:picLocks noChangeAspect="1"/>
            </p:cNvPicPr>
            <p:nvPr/>
          </p:nvPicPr>
          <p:blipFill rotWithShape="1">
            <a:blip r:embed="rId3"/>
            <a:srcRect l="32963" r="31296" b="14815"/>
            <a:stretch/>
          </p:blipFill>
          <p:spPr>
            <a:xfrm>
              <a:off x="5508791" y="2975463"/>
              <a:ext cx="927100" cy="2209668"/>
            </a:xfrm>
            <a:prstGeom prst="rect">
              <a:avLst/>
            </a:prstGeom>
          </p:spPr>
        </p:pic>
      </p:grpSp>
      <p:grpSp>
        <p:nvGrpSpPr>
          <p:cNvPr id="7" name="Group 6">
            <a:extLst>
              <a:ext uri="{FF2B5EF4-FFF2-40B4-BE49-F238E27FC236}">
                <a16:creationId xmlns:a16="http://schemas.microsoft.com/office/drawing/2014/main" id="{A9EE0971-2AD0-421B-8E38-8B52075E177E}"/>
              </a:ext>
            </a:extLst>
          </p:cNvPr>
          <p:cNvGrpSpPr/>
          <p:nvPr/>
        </p:nvGrpSpPr>
        <p:grpSpPr>
          <a:xfrm>
            <a:off x="2338259" y="5043124"/>
            <a:ext cx="1326551" cy="1198338"/>
            <a:chOff x="2912349" y="5527144"/>
            <a:chExt cx="1326551" cy="1198338"/>
          </a:xfrm>
        </p:grpSpPr>
        <p:grpSp>
          <p:nvGrpSpPr>
            <p:cNvPr id="16" name="Group 15">
              <a:extLst>
                <a:ext uri="{FF2B5EF4-FFF2-40B4-BE49-F238E27FC236}">
                  <a16:creationId xmlns:a16="http://schemas.microsoft.com/office/drawing/2014/main" id="{943AB621-601F-4746-807E-6EE502866EE6}"/>
                </a:ext>
              </a:extLst>
            </p:cNvPr>
            <p:cNvGrpSpPr/>
            <p:nvPr/>
          </p:nvGrpSpPr>
          <p:grpSpPr>
            <a:xfrm>
              <a:off x="2912349" y="5527144"/>
              <a:ext cx="1326551" cy="1161290"/>
              <a:chOff x="484334" y="-48184"/>
              <a:chExt cx="5606092" cy="4907689"/>
            </a:xfrm>
          </p:grpSpPr>
          <p:pic>
            <p:nvPicPr>
              <p:cNvPr id="17" name="Picture 16" descr="A picture containing shape&#10;&#10;Description automatically generated">
                <a:extLst>
                  <a:ext uri="{FF2B5EF4-FFF2-40B4-BE49-F238E27FC236}">
                    <a16:creationId xmlns:a16="http://schemas.microsoft.com/office/drawing/2014/main" id="{F0550D10-3778-4F36-A4A4-3AF38A6A2D3E}"/>
                  </a:ext>
                </a:extLst>
              </p:cNvPr>
              <p:cNvPicPr>
                <a:picLocks noChangeAspect="1"/>
              </p:cNvPicPr>
              <p:nvPr/>
            </p:nvPicPr>
            <p:blipFill rotWithShape="1">
              <a:blip r:embed="rId4"/>
              <a:srcRect b="13095"/>
              <a:stretch/>
            </p:blipFill>
            <p:spPr>
              <a:xfrm>
                <a:off x="484334" y="-48184"/>
                <a:ext cx="2878115" cy="2501219"/>
              </a:xfrm>
              <a:prstGeom prst="rect">
                <a:avLst/>
              </a:prstGeom>
            </p:spPr>
          </p:pic>
          <p:sp>
            <p:nvSpPr>
              <p:cNvPr id="18" name="Freeform: Shape 17">
                <a:extLst>
                  <a:ext uri="{FF2B5EF4-FFF2-40B4-BE49-F238E27FC236}">
                    <a16:creationId xmlns:a16="http://schemas.microsoft.com/office/drawing/2014/main" id="{3F97C024-3193-4734-8014-87C0CEA640B9}"/>
                  </a:ext>
                </a:extLst>
              </p:cNvPr>
              <p:cNvSpPr/>
              <p:nvPr/>
            </p:nvSpPr>
            <p:spPr>
              <a:xfrm>
                <a:off x="1845905" y="1457982"/>
                <a:ext cx="4244521" cy="3401523"/>
              </a:xfrm>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a:moveTo>
                      <a:pt x="0" y="424069"/>
                    </a:moveTo>
                    <a:lnTo>
                      <a:pt x="2107096" y="4293704"/>
                    </a:lnTo>
                    <a:cubicBezTo>
                      <a:pt x="2124766" y="4333461"/>
                      <a:pt x="2140648" y="4374061"/>
                      <a:pt x="2160105" y="4412974"/>
                    </a:cubicBezTo>
                    <a:cubicBezTo>
                      <a:pt x="2167228" y="4427219"/>
                      <a:pt x="2173103" y="4444289"/>
                      <a:pt x="2186609" y="4452730"/>
                    </a:cubicBezTo>
                    <a:cubicBezTo>
                      <a:pt x="2210300" y="4467537"/>
                      <a:pt x="2266122" y="4479234"/>
                      <a:pt x="2266122" y="4479234"/>
                    </a:cubicBezTo>
                    <a:cubicBezTo>
                      <a:pt x="2274957" y="4492486"/>
                      <a:pt x="2285503" y="4504745"/>
                      <a:pt x="2292626" y="4518991"/>
                    </a:cubicBezTo>
                    <a:cubicBezTo>
                      <a:pt x="2298873" y="4531485"/>
                      <a:pt x="2296001" y="4548870"/>
                      <a:pt x="2305878" y="4558747"/>
                    </a:cubicBezTo>
                    <a:cubicBezTo>
                      <a:pt x="2312217" y="4565086"/>
                      <a:pt x="2398183" y="4585137"/>
                      <a:pt x="2398644" y="4585252"/>
                    </a:cubicBezTo>
                    <a:cubicBezTo>
                      <a:pt x="2411896" y="4594087"/>
                      <a:pt x="2424154" y="4604633"/>
                      <a:pt x="2438400" y="4611756"/>
                    </a:cubicBezTo>
                    <a:cubicBezTo>
                      <a:pt x="2450894" y="4618003"/>
                      <a:pt x="2467249" y="4616282"/>
                      <a:pt x="2478157" y="4625008"/>
                    </a:cubicBezTo>
                    <a:cubicBezTo>
                      <a:pt x="2490594" y="4634958"/>
                      <a:pt x="2490415" y="4657642"/>
                      <a:pt x="2504661" y="4664765"/>
                    </a:cubicBezTo>
                    <a:cubicBezTo>
                      <a:pt x="2528694" y="4676782"/>
                      <a:pt x="2557944" y="4672188"/>
                      <a:pt x="2584174" y="4678017"/>
                    </a:cubicBezTo>
                    <a:cubicBezTo>
                      <a:pt x="2597811" y="4681047"/>
                      <a:pt x="2610679" y="4686852"/>
                      <a:pt x="2623931" y="4691269"/>
                    </a:cubicBezTo>
                    <a:cubicBezTo>
                      <a:pt x="2637183" y="4700104"/>
                      <a:pt x="2648719" y="4712331"/>
                      <a:pt x="2663687" y="4717774"/>
                    </a:cubicBezTo>
                    <a:cubicBezTo>
                      <a:pt x="2697921" y="4730223"/>
                      <a:pt x="2733985" y="4737134"/>
                      <a:pt x="2769705" y="4744278"/>
                    </a:cubicBezTo>
                    <a:cubicBezTo>
                      <a:pt x="2862313" y="4762800"/>
                      <a:pt x="2813747" y="4753827"/>
                      <a:pt x="2915478" y="4770782"/>
                    </a:cubicBezTo>
                    <a:cubicBezTo>
                      <a:pt x="2967565" y="4822869"/>
                      <a:pt x="2928446" y="4794599"/>
                      <a:pt x="3048000" y="4810539"/>
                    </a:cubicBezTo>
                    <a:cubicBezTo>
                      <a:pt x="3237089" y="4835751"/>
                      <a:pt x="3037077" y="4812270"/>
                      <a:pt x="3260035" y="4837043"/>
                    </a:cubicBezTo>
                    <a:cubicBezTo>
                      <a:pt x="3332345" y="4861146"/>
                      <a:pt x="3279433" y="4846143"/>
                      <a:pt x="3392557" y="4863547"/>
                    </a:cubicBezTo>
                    <a:cubicBezTo>
                      <a:pt x="3477031" y="4876543"/>
                      <a:pt x="3454817" y="4872487"/>
                      <a:pt x="3525078" y="4890052"/>
                    </a:cubicBezTo>
                    <a:lnTo>
                      <a:pt x="4386470" y="4876800"/>
                    </a:lnTo>
                    <a:cubicBezTo>
                      <a:pt x="4404676" y="4876272"/>
                      <a:pt x="4421699" y="4867498"/>
                      <a:pt x="4439478" y="4863547"/>
                    </a:cubicBezTo>
                    <a:cubicBezTo>
                      <a:pt x="4461466" y="4858661"/>
                      <a:pt x="4483652" y="4854712"/>
                      <a:pt x="4505739" y="4850295"/>
                    </a:cubicBezTo>
                    <a:cubicBezTo>
                      <a:pt x="4523409" y="4841460"/>
                      <a:pt x="4540251" y="4830727"/>
                      <a:pt x="4558748" y="4823791"/>
                    </a:cubicBezTo>
                    <a:cubicBezTo>
                      <a:pt x="4575802" y="4817396"/>
                      <a:pt x="4595466" y="4818684"/>
                      <a:pt x="4611757" y="4810539"/>
                    </a:cubicBezTo>
                    <a:cubicBezTo>
                      <a:pt x="4631512" y="4800661"/>
                      <a:pt x="4645010" y="4780660"/>
                      <a:pt x="4664765" y="4770782"/>
                    </a:cubicBezTo>
                    <a:cubicBezTo>
                      <a:pt x="4681056" y="4762637"/>
                      <a:pt x="4699994" y="4761481"/>
                      <a:pt x="4717774" y="4757530"/>
                    </a:cubicBezTo>
                    <a:cubicBezTo>
                      <a:pt x="4780842" y="4743515"/>
                      <a:pt x="4825112" y="4739422"/>
                      <a:pt x="4890052" y="4717774"/>
                    </a:cubicBezTo>
                    <a:cubicBezTo>
                      <a:pt x="4903304" y="4713356"/>
                      <a:pt x="4916969" y="4710024"/>
                      <a:pt x="4929809" y="4704521"/>
                    </a:cubicBezTo>
                    <a:cubicBezTo>
                      <a:pt x="4947967" y="4696739"/>
                      <a:pt x="4964321" y="4684953"/>
                      <a:pt x="4982818" y="4678017"/>
                    </a:cubicBezTo>
                    <a:cubicBezTo>
                      <a:pt x="4999872" y="4671622"/>
                      <a:pt x="5018157" y="4669182"/>
                      <a:pt x="5035826" y="4664765"/>
                    </a:cubicBezTo>
                    <a:cubicBezTo>
                      <a:pt x="5071165" y="4647095"/>
                      <a:pt x="5108969" y="4633673"/>
                      <a:pt x="5141844" y="4611756"/>
                    </a:cubicBezTo>
                    <a:cubicBezTo>
                      <a:pt x="5155096" y="4602921"/>
                      <a:pt x="5166961" y="4591526"/>
                      <a:pt x="5181600" y="4585252"/>
                    </a:cubicBezTo>
                    <a:cubicBezTo>
                      <a:pt x="5241066" y="4559767"/>
                      <a:pt x="5222772" y="4584544"/>
                      <a:pt x="5274365" y="4558747"/>
                    </a:cubicBezTo>
                    <a:cubicBezTo>
                      <a:pt x="5295188" y="4548335"/>
                      <a:pt x="5353122" y="4502494"/>
                      <a:pt x="5367131" y="4492487"/>
                    </a:cubicBezTo>
                    <a:cubicBezTo>
                      <a:pt x="5380091" y="4483230"/>
                      <a:pt x="5392248" y="4472256"/>
                      <a:pt x="5406887" y="4465982"/>
                    </a:cubicBezTo>
                    <a:cubicBezTo>
                      <a:pt x="5423628" y="4458807"/>
                      <a:pt x="5442226" y="4457147"/>
                      <a:pt x="5459896" y="4452730"/>
                    </a:cubicBezTo>
                    <a:cubicBezTo>
                      <a:pt x="5473148" y="4443895"/>
                      <a:pt x="5487748" y="4436807"/>
                      <a:pt x="5499652" y="4426226"/>
                    </a:cubicBezTo>
                    <a:cubicBezTo>
                      <a:pt x="5527667" y="4401324"/>
                      <a:pt x="5543606" y="4358567"/>
                      <a:pt x="5579165" y="4346713"/>
                    </a:cubicBezTo>
                    <a:lnTo>
                      <a:pt x="5618922" y="4333460"/>
                    </a:lnTo>
                    <a:cubicBezTo>
                      <a:pt x="5632174" y="4320208"/>
                      <a:pt x="5643084" y="4304100"/>
                      <a:pt x="5658678" y="4293704"/>
                    </a:cubicBezTo>
                    <a:cubicBezTo>
                      <a:pt x="5670301" y="4285955"/>
                      <a:pt x="5686224" y="4287236"/>
                      <a:pt x="5698435" y="4280452"/>
                    </a:cubicBezTo>
                    <a:cubicBezTo>
                      <a:pt x="5726281" y="4264982"/>
                      <a:pt x="5751444" y="4245113"/>
                      <a:pt x="5777948" y="4227443"/>
                    </a:cubicBezTo>
                    <a:cubicBezTo>
                      <a:pt x="5791200" y="4218608"/>
                      <a:pt x="5806443" y="4212201"/>
                      <a:pt x="5817705" y="4200939"/>
                    </a:cubicBezTo>
                    <a:cubicBezTo>
                      <a:pt x="5855471" y="4163172"/>
                      <a:pt x="5833813" y="4181365"/>
                      <a:pt x="5883965" y="4147930"/>
                    </a:cubicBezTo>
                    <a:cubicBezTo>
                      <a:pt x="5888383" y="4134678"/>
                      <a:pt x="5888492" y="4119082"/>
                      <a:pt x="5897218" y="4108174"/>
                    </a:cubicBezTo>
                    <a:cubicBezTo>
                      <a:pt x="5907168" y="4095737"/>
                      <a:pt x="5925712" y="4092931"/>
                      <a:pt x="5936974" y="4081669"/>
                    </a:cubicBezTo>
                    <a:cubicBezTo>
                      <a:pt x="5948236" y="4070407"/>
                      <a:pt x="5954643" y="4055165"/>
                      <a:pt x="5963478" y="4041913"/>
                    </a:cubicBezTo>
                    <a:cubicBezTo>
                      <a:pt x="5967896" y="4024243"/>
                      <a:pt x="5974155" y="4006934"/>
                      <a:pt x="5976731" y="3988904"/>
                    </a:cubicBezTo>
                    <a:cubicBezTo>
                      <a:pt x="6006862" y="3777993"/>
                      <a:pt x="5973035" y="3924175"/>
                      <a:pt x="6003235" y="3803374"/>
                    </a:cubicBezTo>
                    <a:cubicBezTo>
                      <a:pt x="5998818" y="3728278"/>
                      <a:pt x="6001715" y="3652392"/>
                      <a:pt x="5989983" y="3578087"/>
                    </a:cubicBezTo>
                    <a:cubicBezTo>
                      <a:pt x="5988034" y="3565745"/>
                      <a:pt x="5973874" y="3558513"/>
                      <a:pt x="5963478" y="3551582"/>
                    </a:cubicBezTo>
                    <a:cubicBezTo>
                      <a:pt x="5947041" y="3540624"/>
                      <a:pt x="5927622" y="3534879"/>
                      <a:pt x="5910470" y="3525078"/>
                    </a:cubicBezTo>
                    <a:cubicBezTo>
                      <a:pt x="5838538" y="3483974"/>
                      <a:pt x="5903848" y="3509620"/>
                      <a:pt x="5830957" y="3485321"/>
                    </a:cubicBezTo>
                    <a:cubicBezTo>
                      <a:pt x="5822122" y="3472069"/>
                      <a:pt x="5816889" y="3455514"/>
                      <a:pt x="5804452" y="3445565"/>
                    </a:cubicBezTo>
                    <a:cubicBezTo>
                      <a:pt x="5793544" y="3436839"/>
                      <a:pt x="5777190" y="3438560"/>
                      <a:pt x="5764696" y="3432313"/>
                    </a:cubicBezTo>
                    <a:cubicBezTo>
                      <a:pt x="5750450" y="3425190"/>
                      <a:pt x="5739494" y="3412277"/>
                      <a:pt x="5724939" y="3405808"/>
                    </a:cubicBezTo>
                    <a:cubicBezTo>
                      <a:pt x="5699409" y="3394461"/>
                      <a:pt x="5671930" y="3388139"/>
                      <a:pt x="5645426" y="3379304"/>
                    </a:cubicBezTo>
                    <a:cubicBezTo>
                      <a:pt x="5645424" y="3379303"/>
                      <a:pt x="5565914" y="3352800"/>
                      <a:pt x="5565913" y="3352800"/>
                    </a:cubicBezTo>
                    <a:lnTo>
                      <a:pt x="5539409" y="3352800"/>
                    </a:lnTo>
                    <a:lnTo>
                      <a:pt x="543339" y="0"/>
                    </a:lnTo>
                    <a:lnTo>
                      <a:pt x="66261" y="503582"/>
                    </a:lnTo>
                    <a:lnTo>
                      <a:pt x="66261" y="503582"/>
                    </a:lnTo>
                  </a:path>
                </a:pathLst>
              </a:custGeom>
              <a:gradFill flip="none" rotWithShape="1">
                <a:gsLst>
                  <a:gs pos="100000">
                    <a:srgbClr val="FFFFC5">
                      <a:alpha val="20000"/>
                    </a:srgbClr>
                  </a:gs>
                  <a:gs pos="29000">
                    <a:srgbClr val="FFFFC5">
                      <a:alpha val="90000"/>
                    </a:srgbClr>
                  </a:gs>
                </a:gsLst>
                <a:lin ang="2700000" scaled="1"/>
                <a:tileRect/>
              </a:gradFill>
              <a:ln cmpd="sng">
                <a:solidFill>
                  <a:srgbClr val="FFFFC5">
                    <a:alpha val="50000"/>
                  </a:srgbClr>
                </a:solidFill>
                <a:prstDash val="dashDot"/>
                <a:extLst>
                  <a:ext uri="{C807C97D-BFC1-408E-A445-0C87EB9F89A2}">
                    <ask:lineSketchStyleProps xmlns:ask="http://schemas.microsoft.com/office/drawing/2018/sketchyshapes" sd="1219033472">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fill="none" extrusionOk="0">
                            <a:moveTo>
                              <a:pt x="0" y="424069"/>
                            </a:moveTo>
                            <a:cubicBezTo>
                              <a:pt x="1079738" y="2237130"/>
                              <a:pt x="1142368" y="2858436"/>
                              <a:pt x="2107096" y="4293704"/>
                            </a:cubicBezTo>
                            <a:cubicBezTo>
                              <a:pt x="2122447" y="4332590"/>
                              <a:pt x="2146473" y="4373677"/>
                              <a:pt x="2160105" y="4412974"/>
                            </a:cubicBezTo>
                            <a:cubicBezTo>
                              <a:pt x="2167221" y="4426912"/>
                              <a:pt x="2173291" y="4444153"/>
                              <a:pt x="2186609" y="4452730"/>
                            </a:cubicBezTo>
                            <a:cubicBezTo>
                              <a:pt x="2210300" y="4467538"/>
                              <a:pt x="2266123" y="4479234"/>
                              <a:pt x="2266122" y="4479234"/>
                            </a:cubicBezTo>
                            <a:cubicBezTo>
                              <a:pt x="2275867" y="4491552"/>
                              <a:pt x="2286015" y="4503547"/>
                              <a:pt x="2292626" y="4518991"/>
                            </a:cubicBezTo>
                            <a:cubicBezTo>
                              <a:pt x="2300329" y="4532144"/>
                              <a:pt x="2296550" y="4548395"/>
                              <a:pt x="2305878" y="4558747"/>
                            </a:cubicBezTo>
                            <a:cubicBezTo>
                              <a:pt x="2312232" y="4565091"/>
                              <a:pt x="2398189" y="4585100"/>
                              <a:pt x="2398644" y="4585252"/>
                            </a:cubicBezTo>
                            <a:cubicBezTo>
                              <a:pt x="2411356" y="4592895"/>
                              <a:pt x="2424317" y="4605858"/>
                              <a:pt x="2438400" y="4611756"/>
                            </a:cubicBezTo>
                            <a:cubicBezTo>
                              <a:pt x="2448873" y="4617519"/>
                              <a:pt x="2467218" y="4615429"/>
                              <a:pt x="2478157" y="4625008"/>
                            </a:cubicBezTo>
                            <a:cubicBezTo>
                              <a:pt x="2490311" y="4634712"/>
                              <a:pt x="2489183" y="4659093"/>
                              <a:pt x="2504661" y="4664765"/>
                            </a:cubicBezTo>
                            <a:cubicBezTo>
                              <a:pt x="2533255" y="4679516"/>
                              <a:pt x="2560207" y="4671862"/>
                              <a:pt x="2584174" y="4678017"/>
                            </a:cubicBezTo>
                            <a:cubicBezTo>
                              <a:pt x="2599687" y="4681861"/>
                              <a:pt x="2612124" y="4687785"/>
                              <a:pt x="2623931" y="4691269"/>
                            </a:cubicBezTo>
                            <a:cubicBezTo>
                              <a:pt x="2636409" y="4702441"/>
                              <a:pt x="2650131" y="4711524"/>
                              <a:pt x="2663687" y="4717774"/>
                            </a:cubicBezTo>
                            <a:cubicBezTo>
                              <a:pt x="2693538" y="4728169"/>
                              <a:pt x="2732327" y="4734504"/>
                              <a:pt x="2769705" y="4744278"/>
                            </a:cubicBezTo>
                            <a:cubicBezTo>
                              <a:pt x="2861927" y="4765645"/>
                              <a:pt x="2819839" y="4758893"/>
                              <a:pt x="2915478" y="4770782"/>
                            </a:cubicBezTo>
                            <a:cubicBezTo>
                              <a:pt x="2969398" y="4814881"/>
                              <a:pt x="2930199" y="4791441"/>
                              <a:pt x="3048000" y="4810539"/>
                            </a:cubicBezTo>
                            <a:cubicBezTo>
                              <a:pt x="3270486" y="4843435"/>
                              <a:pt x="3008828" y="4829402"/>
                              <a:pt x="3260035" y="4837043"/>
                            </a:cubicBezTo>
                            <a:cubicBezTo>
                              <a:pt x="3328103" y="4868657"/>
                              <a:pt x="3287682" y="4847663"/>
                              <a:pt x="3392557" y="4863547"/>
                            </a:cubicBezTo>
                            <a:cubicBezTo>
                              <a:pt x="3478395" y="4875887"/>
                              <a:pt x="3454462" y="4871968"/>
                              <a:pt x="3525078" y="4890052"/>
                            </a:cubicBezTo>
                            <a:cubicBezTo>
                              <a:pt x="3705808" y="4901380"/>
                              <a:pt x="4022836" y="4876189"/>
                              <a:pt x="4386470" y="4876800"/>
                            </a:cubicBezTo>
                            <a:cubicBezTo>
                              <a:pt x="4402750" y="4876525"/>
                              <a:pt x="4421810" y="4868837"/>
                              <a:pt x="4439478" y="4863547"/>
                            </a:cubicBezTo>
                            <a:cubicBezTo>
                              <a:pt x="4457310" y="4859393"/>
                              <a:pt x="4483167" y="4856716"/>
                              <a:pt x="4505739" y="4850295"/>
                            </a:cubicBezTo>
                            <a:cubicBezTo>
                              <a:pt x="4520012" y="4840653"/>
                              <a:pt x="4538612" y="4831654"/>
                              <a:pt x="4558748" y="4823791"/>
                            </a:cubicBezTo>
                            <a:cubicBezTo>
                              <a:pt x="4575928" y="4816970"/>
                              <a:pt x="4594473" y="4818099"/>
                              <a:pt x="4611757" y="4810539"/>
                            </a:cubicBezTo>
                            <a:cubicBezTo>
                              <a:pt x="4632443" y="4804718"/>
                              <a:pt x="4645893" y="4783090"/>
                              <a:pt x="4664765" y="4770782"/>
                            </a:cubicBezTo>
                            <a:cubicBezTo>
                              <a:pt x="4683242" y="4761559"/>
                              <a:pt x="4699878" y="4762765"/>
                              <a:pt x="4717774" y="4757530"/>
                            </a:cubicBezTo>
                            <a:cubicBezTo>
                              <a:pt x="4785483" y="4750088"/>
                              <a:pt x="4831008" y="4733631"/>
                              <a:pt x="4890052" y="4717774"/>
                            </a:cubicBezTo>
                            <a:cubicBezTo>
                              <a:pt x="4901012" y="4714181"/>
                              <a:pt x="4918624" y="4710367"/>
                              <a:pt x="4929809" y="4704521"/>
                            </a:cubicBezTo>
                            <a:cubicBezTo>
                              <a:pt x="4949303" y="4697683"/>
                              <a:pt x="4965224" y="4684201"/>
                              <a:pt x="4982818" y="4678017"/>
                            </a:cubicBezTo>
                            <a:cubicBezTo>
                              <a:pt x="5000004" y="4671930"/>
                              <a:pt x="5018564" y="4669244"/>
                              <a:pt x="5035826" y="4664765"/>
                            </a:cubicBezTo>
                            <a:cubicBezTo>
                              <a:pt x="5076764" y="4650592"/>
                              <a:pt x="5110460" y="4632576"/>
                              <a:pt x="5141844" y="4611756"/>
                            </a:cubicBezTo>
                            <a:cubicBezTo>
                              <a:pt x="5155660" y="4602891"/>
                              <a:pt x="5167336" y="4590631"/>
                              <a:pt x="5181600" y="4585252"/>
                            </a:cubicBezTo>
                            <a:cubicBezTo>
                              <a:pt x="5244567" y="4557820"/>
                              <a:pt x="5223051" y="4588533"/>
                              <a:pt x="5274365" y="4558747"/>
                            </a:cubicBezTo>
                            <a:cubicBezTo>
                              <a:pt x="5297994" y="4547983"/>
                              <a:pt x="5354157" y="4500804"/>
                              <a:pt x="5367131" y="4492487"/>
                            </a:cubicBezTo>
                            <a:cubicBezTo>
                              <a:pt x="5379510" y="4481154"/>
                              <a:pt x="5391787" y="4471545"/>
                              <a:pt x="5406887" y="4465982"/>
                            </a:cubicBezTo>
                            <a:cubicBezTo>
                              <a:pt x="5425190" y="4458822"/>
                              <a:pt x="5443592" y="4455662"/>
                              <a:pt x="5459896" y="4452730"/>
                            </a:cubicBezTo>
                            <a:cubicBezTo>
                              <a:pt x="5472500" y="4444056"/>
                              <a:pt x="5486330" y="4436286"/>
                              <a:pt x="5499652" y="4426226"/>
                            </a:cubicBezTo>
                            <a:cubicBezTo>
                              <a:pt x="5526425" y="4397037"/>
                              <a:pt x="5544849" y="4360763"/>
                              <a:pt x="5579165" y="4346713"/>
                            </a:cubicBezTo>
                            <a:cubicBezTo>
                              <a:pt x="5596327" y="4341170"/>
                              <a:pt x="5615067" y="4337068"/>
                              <a:pt x="5618922" y="4333460"/>
                            </a:cubicBezTo>
                            <a:cubicBezTo>
                              <a:pt x="5630260" y="4319917"/>
                              <a:pt x="5643151" y="4302532"/>
                              <a:pt x="5658678" y="4293704"/>
                            </a:cubicBezTo>
                            <a:cubicBezTo>
                              <a:pt x="5668537" y="4287411"/>
                              <a:pt x="5684728" y="4288017"/>
                              <a:pt x="5698435" y="4280452"/>
                            </a:cubicBezTo>
                            <a:cubicBezTo>
                              <a:pt x="5728356" y="4270663"/>
                              <a:pt x="5754131" y="4244111"/>
                              <a:pt x="5777948" y="4227443"/>
                            </a:cubicBezTo>
                            <a:cubicBezTo>
                              <a:pt x="5792296" y="4217427"/>
                              <a:pt x="5808679" y="4211892"/>
                              <a:pt x="5817705" y="4200939"/>
                            </a:cubicBezTo>
                            <a:cubicBezTo>
                              <a:pt x="5855032" y="4165310"/>
                              <a:pt x="5836021" y="4181822"/>
                              <a:pt x="5883965" y="4147930"/>
                            </a:cubicBezTo>
                            <a:cubicBezTo>
                              <a:pt x="5887178" y="4134719"/>
                              <a:pt x="5888255" y="4118924"/>
                              <a:pt x="5897218" y="4108174"/>
                            </a:cubicBezTo>
                            <a:cubicBezTo>
                              <a:pt x="5907511" y="4095601"/>
                              <a:pt x="5925651" y="4090182"/>
                              <a:pt x="5936974" y="4081669"/>
                            </a:cubicBezTo>
                            <a:cubicBezTo>
                              <a:pt x="5951105" y="4071366"/>
                              <a:pt x="5956927" y="4054808"/>
                              <a:pt x="5963478" y="4041913"/>
                            </a:cubicBezTo>
                            <a:cubicBezTo>
                              <a:pt x="5967239" y="4027236"/>
                              <a:pt x="5973833" y="4007102"/>
                              <a:pt x="5976731" y="3988904"/>
                            </a:cubicBezTo>
                            <a:cubicBezTo>
                              <a:pt x="6003466" y="3769784"/>
                              <a:pt x="5986922" y="3910059"/>
                              <a:pt x="6003235" y="3803374"/>
                            </a:cubicBezTo>
                            <a:cubicBezTo>
                              <a:pt x="5990212" y="3721478"/>
                              <a:pt x="6002850" y="3652203"/>
                              <a:pt x="5989983" y="3578087"/>
                            </a:cubicBezTo>
                            <a:cubicBezTo>
                              <a:pt x="5989096" y="3564431"/>
                              <a:pt x="5974493" y="3556455"/>
                              <a:pt x="5963478" y="3551582"/>
                            </a:cubicBezTo>
                            <a:cubicBezTo>
                              <a:pt x="5948137" y="3539388"/>
                              <a:pt x="5925420" y="3534108"/>
                              <a:pt x="5910470" y="3525078"/>
                            </a:cubicBezTo>
                            <a:cubicBezTo>
                              <a:pt x="5834558" y="3480456"/>
                              <a:pt x="5906521" y="3508728"/>
                              <a:pt x="5830957" y="3485321"/>
                            </a:cubicBezTo>
                            <a:cubicBezTo>
                              <a:pt x="5824789" y="3472793"/>
                              <a:pt x="5817081" y="3457288"/>
                              <a:pt x="5804452" y="3445565"/>
                            </a:cubicBezTo>
                            <a:cubicBezTo>
                              <a:pt x="5793706" y="3438531"/>
                              <a:pt x="5778382" y="3437341"/>
                              <a:pt x="5764696" y="3432313"/>
                            </a:cubicBezTo>
                            <a:cubicBezTo>
                              <a:pt x="5748608" y="3426480"/>
                              <a:pt x="5736740" y="3412017"/>
                              <a:pt x="5724939" y="3405808"/>
                            </a:cubicBezTo>
                            <a:cubicBezTo>
                              <a:pt x="5701425" y="3396650"/>
                              <a:pt x="5672696" y="3388072"/>
                              <a:pt x="5645426" y="3379304"/>
                            </a:cubicBezTo>
                            <a:cubicBezTo>
                              <a:pt x="5645424" y="3379302"/>
                              <a:pt x="5565914" y="3352800"/>
                              <a:pt x="5565913" y="3352800"/>
                            </a:cubicBezTo>
                            <a:cubicBezTo>
                              <a:pt x="5553972" y="3354604"/>
                              <a:pt x="5551979" y="3353277"/>
                              <a:pt x="5539409" y="3352800"/>
                            </a:cubicBezTo>
                            <a:cubicBezTo>
                              <a:pt x="4430250" y="2663782"/>
                              <a:pt x="1319206" y="657458"/>
                              <a:pt x="543339" y="0"/>
                            </a:cubicBezTo>
                            <a:cubicBezTo>
                              <a:pt x="387746" y="117503"/>
                              <a:pt x="132717" y="437297"/>
                              <a:pt x="66261" y="503582"/>
                            </a:cubicBezTo>
                            <a:lnTo>
                              <a:pt x="66261" y="503582"/>
                            </a:lnTo>
                          </a:path>
                          <a:path w="6003235" h="4890052" stroke="0" extrusionOk="0">
                            <a:moveTo>
                              <a:pt x="0" y="424069"/>
                            </a:moveTo>
                            <a:cubicBezTo>
                              <a:pt x="803959" y="2148619"/>
                              <a:pt x="1034460" y="2566423"/>
                              <a:pt x="2107096" y="4293704"/>
                            </a:cubicBezTo>
                            <a:cubicBezTo>
                              <a:pt x="2132052" y="4334995"/>
                              <a:pt x="2133268" y="4374296"/>
                              <a:pt x="2160105" y="4412974"/>
                            </a:cubicBezTo>
                            <a:cubicBezTo>
                              <a:pt x="2165719" y="4428692"/>
                              <a:pt x="2172973" y="4445009"/>
                              <a:pt x="2186609" y="4452730"/>
                            </a:cubicBezTo>
                            <a:cubicBezTo>
                              <a:pt x="2210300" y="4467537"/>
                              <a:pt x="2266123" y="4479234"/>
                              <a:pt x="2266122" y="4479234"/>
                            </a:cubicBezTo>
                            <a:cubicBezTo>
                              <a:pt x="2275761" y="4492581"/>
                              <a:pt x="2286284" y="4503137"/>
                              <a:pt x="2292626" y="4518991"/>
                            </a:cubicBezTo>
                            <a:cubicBezTo>
                              <a:pt x="2297402" y="4531260"/>
                              <a:pt x="2294757" y="4550041"/>
                              <a:pt x="2305878" y="4558747"/>
                            </a:cubicBezTo>
                            <a:cubicBezTo>
                              <a:pt x="2312211" y="4565029"/>
                              <a:pt x="2398171" y="4585153"/>
                              <a:pt x="2398644" y="4585252"/>
                            </a:cubicBezTo>
                            <a:cubicBezTo>
                              <a:pt x="2414430" y="4595506"/>
                              <a:pt x="2426545" y="4605208"/>
                              <a:pt x="2438400" y="4611756"/>
                            </a:cubicBezTo>
                            <a:cubicBezTo>
                              <a:pt x="2449431" y="4617766"/>
                              <a:pt x="2468403" y="4617226"/>
                              <a:pt x="2478157" y="4625008"/>
                            </a:cubicBezTo>
                            <a:cubicBezTo>
                              <a:pt x="2490994" y="4635554"/>
                              <a:pt x="2490534" y="4658869"/>
                              <a:pt x="2504661" y="4664765"/>
                            </a:cubicBezTo>
                            <a:cubicBezTo>
                              <a:pt x="2530683" y="4679846"/>
                              <a:pt x="2559445" y="4674027"/>
                              <a:pt x="2584174" y="4678017"/>
                            </a:cubicBezTo>
                            <a:cubicBezTo>
                              <a:pt x="2598747" y="4680228"/>
                              <a:pt x="2610998" y="4685351"/>
                              <a:pt x="2623931" y="4691269"/>
                            </a:cubicBezTo>
                            <a:cubicBezTo>
                              <a:pt x="2634922" y="4700475"/>
                              <a:pt x="2646263" y="4710636"/>
                              <a:pt x="2663687" y="4717774"/>
                            </a:cubicBezTo>
                            <a:cubicBezTo>
                              <a:pt x="2690813" y="4729718"/>
                              <a:pt x="2733418" y="4735979"/>
                              <a:pt x="2769705" y="4744278"/>
                            </a:cubicBezTo>
                            <a:cubicBezTo>
                              <a:pt x="2862807" y="4756123"/>
                              <a:pt x="2809671" y="4756207"/>
                              <a:pt x="2915478" y="4770782"/>
                            </a:cubicBezTo>
                            <a:cubicBezTo>
                              <a:pt x="2964380" y="4828564"/>
                              <a:pt x="2932549" y="4797648"/>
                              <a:pt x="3048000" y="4810539"/>
                            </a:cubicBezTo>
                            <a:cubicBezTo>
                              <a:pt x="3235897" y="4864083"/>
                              <a:pt x="3062728" y="4797055"/>
                              <a:pt x="3260035" y="4837043"/>
                            </a:cubicBezTo>
                            <a:cubicBezTo>
                              <a:pt x="3328148" y="4867810"/>
                              <a:pt x="3278233" y="4846207"/>
                              <a:pt x="3392557" y="4863547"/>
                            </a:cubicBezTo>
                            <a:cubicBezTo>
                              <a:pt x="3479032" y="4880506"/>
                              <a:pt x="3451615" y="4874176"/>
                              <a:pt x="3525078" y="4890052"/>
                            </a:cubicBezTo>
                            <a:cubicBezTo>
                              <a:pt x="3667077" y="4871105"/>
                              <a:pt x="3967948" y="4943122"/>
                              <a:pt x="4386470" y="4876800"/>
                            </a:cubicBezTo>
                            <a:cubicBezTo>
                              <a:pt x="4407430" y="4878643"/>
                              <a:pt x="4421385" y="4868447"/>
                              <a:pt x="4439478" y="4863547"/>
                            </a:cubicBezTo>
                            <a:cubicBezTo>
                              <a:pt x="4459537" y="4862533"/>
                              <a:pt x="4481839" y="4852306"/>
                              <a:pt x="4505739" y="4850295"/>
                            </a:cubicBezTo>
                            <a:cubicBezTo>
                              <a:pt x="4524714" y="4841869"/>
                              <a:pt x="4540196" y="4829587"/>
                              <a:pt x="4558748" y="4823791"/>
                            </a:cubicBezTo>
                            <a:cubicBezTo>
                              <a:pt x="4576602" y="4817900"/>
                              <a:pt x="4592050" y="4819434"/>
                              <a:pt x="4611757" y="4810539"/>
                            </a:cubicBezTo>
                            <a:cubicBezTo>
                              <a:pt x="4631347" y="4801175"/>
                              <a:pt x="4644020" y="4777544"/>
                              <a:pt x="4664765" y="4770782"/>
                            </a:cubicBezTo>
                            <a:cubicBezTo>
                              <a:pt x="4683709" y="4760644"/>
                              <a:pt x="4701382" y="4759072"/>
                              <a:pt x="4717774" y="4757530"/>
                            </a:cubicBezTo>
                            <a:cubicBezTo>
                              <a:pt x="4779815" y="4743121"/>
                              <a:pt x="4828363" y="4736226"/>
                              <a:pt x="4890052" y="4717774"/>
                            </a:cubicBezTo>
                            <a:cubicBezTo>
                              <a:pt x="4902180" y="4713986"/>
                              <a:pt x="4917262" y="4710817"/>
                              <a:pt x="4929809" y="4704521"/>
                            </a:cubicBezTo>
                            <a:cubicBezTo>
                              <a:pt x="4949180" y="4696498"/>
                              <a:pt x="4963822" y="4686819"/>
                              <a:pt x="4982818" y="4678017"/>
                            </a:cubicBezTo>
                            <a:cubicBezTo>
                              <a:pt x="5002018" y="4672238"/>
                              <a:pt x="5017549" y="4667200"/>
                              <a:pt x="5035826" y="4664765"/>
                            </a:cubicBezTo>
                            <a:cubicBezTo>
                              <a:pt x="5075808" y="4647243"/>
                              <a:pt x="5109920" y="4634659"/>
                              <a:pt x="5141844" y="4611756"/>
                            </a:cubicBezTo>
                            <a:cubicBezTo>
                              <a:pt x="5155509" y="4603316"/>
                              <a:pt x="5167410" y="4592623"/>
                              <a:pt x="5181600" y="4585252"/>
                            </a:cubicBezTo>
                            <a:cubicBezTo>
                              <a:pt x="5243623" y="4562296"/>
                              <a:pt x="5220502" y="4581508"/>
                              <a:pt x="5274365" y="4558747"/>
                            </a:cubicBezTo>
                            <a:cubicBezTo>
                              <a:pt x="5294624" y="4548895"/>
                              <a:pt x="5355056" y="4502928"/>
                              <a:pt x="5367131" y="4492487"/>
                            </a:cubicBezTo>
                            <a:cubicBezTo>
                              <a:pt x="5380621" y="4482664"/>
                              <a:pt x="5391414" y="4470767"/>
                              <a:pt x="5406887" y="4465982"/>
                            </a:cubicBezTo>
                            <a:cubicBezTo>
                              <a:pt x="5421699" y="4459704"/>
                              <a:pt x="5442251" y="4457527"/>
                              <a:pt x="5459896" y="4452730"/>
                            </a:cubicBezTo>
                            <a:cubicBezTo>
                              <a:pt x="5471202" y="4441669"/>
                              <a:pt x="5487952" y="4436587"/>
                              <a:pt x="5499652" y="4426226"/>
                            </a:cubicBezTo>
                            <a:cubicBezTo>
                              <a:pt x="5530216" y="4404458"/>
                              <a:pt x="5550851" y="4359809"/>
                              <a:pt x="5579165" y="4346713"/>
                            </a:cubicBezTo>
                            <a:cubicBezTo>
                              <a:pt x="5591189" y="4343590"/>
                              <a:pt x="5614132" y="4334328"/>
                              <a:pt x="5618922" y="4333460"/>
                            </a:cubicBezTo>
                            <a:cubicBezTo>
                              <a:pt x="5632427" y="4317647"/>
                              <a:pt x="5643610" y="4302545"/>
                              <a:pt x="5658678" y="4293704"/>
                            </a:cubicBezTo>
                            <a:cubicBezTo>
                              <a:pt x="5668362" y="4286106"/>
                              <a:pt x="5687637" y="4285037"/>
                              <a:pt x="5698435" y="4280452"/>
                            </a:cubicBezTo>
                            <a:cubicBezTo>
                              <a:pt x="5728794" y="4263004"/>
                              <a:pt x="5753042" y="4244989"/>
                              <a:pt x="5777948" y="4227443"/>
                            </a:cubicBezTo>
                            <a:cubicBezTo>
                              <a:pt x="5791818" y="4216214"/>
                              <a:pt x="5807166" y="4209484"/>
                              <a:pt x="5817705" y="4200939"/>
                            </a:cubicBezTo>
                            <a:cubicBezTo>
                              <a:pt x="5855088" y="4165075"/>
                              <a:pt x="5830880" y="4178222"/>
                              <a:pt x="5883965" y="4147930"/>
                            </a:cubicBezTo>
                            <a:cubicBezTo>
                              <a:pt x="5889709" y="4135746"/>
                              <a:pt x="5886392" y="4119669"/>
                              <a:pt x="5897218" y="4108174"/>
                            </a:cubicBezTo>
                            <a:cubicBezTo>
                              <a:pt x="5906204" y="4096075"/>
                              <a:pt x="5925695" y="4092080"/>
                              <a:pt x="5936974" y="4081669"/>
                            </a:cubicBezTo>
                            <a:cubicBezTo>
                              <a:pt x="5946938" y="4070889"/>
                              <a:pt x="5954452" y="4058055"/>
                              <a:pt x="5963478" y="4041913"/>
                            </a:cubicBezTo>
                            <a:cubicBezTo>
                              <a:pt x="5967555" y="4023944"/>
                              <a:pt x="5977525" y="4007240"/>
                              <a:pt x="5976731" y="3988904"/>
                            </a:cubicBezTo>
                            <a:cubicBezTo>
                              <a:pt x="5993361" y="3776703"/>
                              <a:pt x="5963581" y="3928316"/>
                              <a:pt x="6003235" y="3803374"/>
                            </a:cubicBezTo>
                            <a:cubicBezTo>
                              <a:pt x="5993436" y="3722010"/>
                              <a:pt x="6002554" y="3641767"/>
                              <a:pt x="5989983" y="3578087"/>
                            </a:cubicBezTo>
                            <a:cubicBezTo>
                              <a:pt x="5986999" y="3567248"/>
                              <a:pt x="5973623" y="3559141"/>
                              <a:pt x="5963478" y="3551582"/>
                            </a:cubicBezTo>
                            <a:cubicBezTo>
                              <a:pt x="5943492" y="3541477"/>
                              <a:pt x="5928143" y="3536308"/>
                              <a:pt x="5910470" y="3525078"/>
                            </a:cubicBezTo>
                            <a:cubicBezTo>
                              <a:pt x="5827730" y="3482098"/>
                              <a:pt x="5903774" y="3507704"/>
                              <a:pt x="5830957" y="3485321"/>
                            </a:cubicBezTo>
                            <a:cubicBezTo>
                              <a:pt x="5822568" y="3471215"/>
                              <a:pt x="5818546" y="3453790"/>
                              <a:pt x="5804452" y="3445565"/>
                            </a:cubicBezTo>
                            <a:cubicBezTo>
                              <a:pt x="5794198" y="3436388"/>
                              <a:pt x="5778768" y="3437225"/>
                              <a:pt x="5764696" y="3432313"/>
                            </a:cubicBezTo>
                            <a:cubicBezTo>
                              <a:pt x="5750895" y="3427700"/>
                              <a:pt x="5741763" y="3410153"/>
                              <a:pt x="5724939" y="3405808"/>
                            </a:cubicBezTo>
                            <a:cubicBezTo>
                              <a:pt x="5702923" y="3394677"/>
                              <a:pt x="5671727" y="3385626"/>
                              <a:pt x="5645426" y="3379304"/>
                            </a:cubicBezTo>
                            <a:cubicBezTo>
                              <a:pt x="5645423" y="3379303"/>
                              <a:pt x="5565915" y="3352801"/>
                              <a:pt x="5565913" y="3352800"/>
                            </a:cubicBezTo>
                            <a:cubicBezTo>
                              <a:pt x="5556806" y="3354561"/>
                              <a:pt x="5552322" y="3354432"/>
                              <a:pt x="5539409" y="3352800"/>
                            </a:cubicBezTo>
                            <a:cubicBezTo>
                              <a:pt x="4127353" y="2277078"/>
                              <a:pt x="2953875" y="1415595"/>
                              <a:pt x="543339" y="0"/>
                            </a:cubicBezTo>
                            <a:cubicBezTo>
                              <a:pt x="351247" y="181024"/>
                              <a:pt x="127672" y="417240"/>
                              <a:pt x="66261" y="503582"/>
                            </a:cubicBezTo>
                            <a:lnTo>
                              <a:pt x="66261" y="503582"/>
                            </a:ln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0DFAE173-CED5-44A2-B346-AE141A2C8744}"/>
                </a:ext>
              </a:extLst>
            </p:cNvPr>
            <p:cNvGrpSpPr/>
            <p:nvPr/>
          </p:nvGrpSpPr>
          <p:grpSpPr>
            <a:xfrm>
              <a:off x="3174801" y="6032914"/>
              <a:ext cx="1064099" cy="692568"/>
              <a:chOff x="6831672" y="1868280"/>
              <a:chExt cx="3184477" cy="2072614"/>
            </a:xfrm>
          </p:grpSpPr>
          <p:pic>
            <p:nvPicPr>
              <p:cNvPr id="20" name="Picture 19" descr="A picture containing shape&#10;&#10;Description automatically generated">
                <a:extLst>
                  <a:ext uri="{FF2B5EF4-FFF2-40B4-BE49-F238E27FC236}">
                    <a16:creationId xmlns:a16="http://schemas.microsoft.com/office/drawing/2014/main" id="{655D07C1-8160-4155-A664-694EA6E5FE13}"/>
                  </a:ext>
                </a:extLst>
              </p:cNvPr>
              <p:cNvPicPr>
                <a:picLocks noChangeAspect="1"/>
              </p:cNvPicPr>
              <p:nvPr/>
            </p:nvPicPr>
            <p:blipFill rotWithShape="1">
              <a:blip r:embed="rId3"/>
              <a:srcRect l="32963" r="31296" b="14815"/>
              <a:stretch/>
            </p:blipFill>
            <p:spPr>
              <a:xfrm>
                <a:off x="8081874" y="1868280"/>
                <a:ext cx="540017" cy="1287087"/>
              </a:xfrm>
              <a:prstGeom prst="rect">
                <a:avLst/>
              </a:prstGeom>
            </p:spPr>
          </p:pic>
          <p:pic>
            <p:nvPicPr>
              <p:cNvPr id="21" name="Picture 20" descr="A picture containing shape&#10;&#10;Description automatically generated">
                <a:extLst>
                  <a:ext uri="{FF2B5EF4-FFF2-40B4-BE49-F238E27FC236}">
                    <a16:creationId xmlns:a16="http://schemas.microsoft.com/office/drawing/2014/main" id="{73D45BD7-4B93-41CC-A0E8-4999F5667305}"/>
                  </a:ext>
                </a:extLst>
              </p:cNvPr>
              <p:cNvPicPr>
                <a:picLocks noChangeAspect="1"/>
              </p:cNvPicPr>
              <p:nvPr/>
            </p:nvPicPr>
            <p:blipFill rotWithShape="1">
              <a:blip r:embed="rId3"/>
              <a:srcRect l="32963" r="31296" b="14815"/>
              <a:stretch/>
            </p:blipFill>
            <p:spPr>
              <a:xfrm>
                <a:off x="7647174" y="1982973"/>
                <a:ext cx="621390" cy="1481032"/>
              </a:xfrm>
              <a:prstGeom prst="rect">
                <a:avLst/>
              </a:prstGeom>
            </p:spPr>
          </p:pic>
          <p:sp>
            <p:nvSpPr>
              <p:cNvPr id="22" name="Oval 21">
                <a:extLst>
                  <a:ext uri="{FF2B5EF4-FFF2-40B4-BE49-F238E27FC236}">
                    <a16:creationId xmlns:a16="http://schemas.microsoft.com/office/drawing/2014/main" id="{AC16A6B2-C0CF-4359-AAB2-E8464DCD78FA}"/>
                  </a:ext>
                </a:extLst>
              </p:cNvPr>
              <p:cNvSpPr/>
              <p:nvPr/>
            </p:nvSpPr>
            <p:spPr>
              <a:xfrm>
                <a:off x="6831672" y="2713216"/>
                <a:ext cx="3184477" cy="1227678"/>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picture containing shape&#10;&#10;Description automatically generated">
                <a:extLst>
                  <a:ext uri="{FF2B5EF4-FFF2-40B4-BE49-F238E27FC236}">
                    <a16:creationId xmlns:a16="http://schemas.microsoft.com/office/drawing/2014/main" id="{94A59A2E-F85F-4EC0-86A7-40A81A93606A}"/>
                  </a:ext>
                </a:extLst>
              </p:cNvPr>
              <p:cNvPicPr>
                <a:picLocks noChangeAspect="1"/>
              </p:cNvPicPr>
              <p:nvPr/>
            </p:nvPicPr>
            <p:blipFill rotWithShape="1">
              <a:blip r:embed="rId3"/>
              <a:srcRect l="32963" r="31296" b="14815"/>
              <a:stretch/>
            </p:blipFill>
            <p:spPr>
              <a:xfrm>
                <a:off x="8505283" y="2132456"/>
                <a:ext cx="695365" cy="1657345"/>
              </a:xfrm>
              <a:prstGeom prst="rect">
                <a:avLst/>
              </a:prstGeom>
            </p:spPr>
          </p:pic>
        </p:grpSp>
      </p:grpSp>
      <p:sp>
        <p:nvSpPr>
          <p:cNvPr id="25" name="TextBox 24">
            <a:extLst>
              <a:ext uri="{FF2B5EF4-FFF2-40B4-BE49-F238E27FC236}">
                <a16:creationId xmlns:a16="http://schemas.microsoft.com/office/drawing/2014/main" id="{4DD7B4F6-3CF5-4742-B3E4-3012812409DB}"/>
              </a:ext>
            </a:extLst>
          </p:cNvPr>
          <p:cNvSpPr txBox="1"/>
          <p:nvPr/>
        </p:nvSpPr>
        <p:spPr>
          <a:xfrm>
            <a:off x="3905853" y="3747751"/>
            <a:ext cx="5210627" cy="1200329"/>
          </a:xfrm>
          <a:prstGeom prst="rect">
            <a:avLst/>
          </a:prstGeom>
          <a:noFill/>
        </p:spPr>
        <p:txBody>
          <a:bodyPr wrap="square">
            <a:spAutoFit/>
          </a:bodyPr>
          <a:lstStyle/>
          <a:p>
            <a:r>
              <a:rPr lang="en-US" sz="2400" b="1" dirty="0">
                <a:latin typeface="Gill Sans Nova" panose="020B0602020104020203" pitchFamily="34" charset="0"/>
                <a:ea typeface="Cambria" panose="02040503050406030204" pitchFamily="18" charset="0"/>
              </a:rPr>
              <a:t>Internalist (cultural) </a:t>
            </a:r>
          </a:p>
          <a:p>
            <a:r>
              <a:rPr lang="en-US" sz="2400" dirty="0">
                <a:latin typeface="Cambria" panose="02040503050406030204" pitchFamily="18" charset="0"/>
                <a:ea typeface="Cambria" panose="02040503050406030204" pitchFamily="18" charset="0"/>
              </a:rPr>
              <a:t>Because they believe eating other berries is bad luck, </a:t>
            </a:r>
          </a:p>
        </p:txBody>
      </p:sp>
      <p:sp>
        <p:nvSpPr>
          <p:cNvPr id="26" name="TextBox 25">
            <a:extLst>
              <a:ext uri="{FF2B5EF4-FFF2-40B4-BE49-F238E27FC236}">
                <a16:creationId xmlns:a16="http://schemas.microsoft.com/office/drawing/2014/main" id="{7580B687-F8D7-4FCD-AEF8-CE66260496A8}"/>
              </a:ext>
            </a:extLst>
          </p:cNvPr>
          <p:cNvSpPr txBox="1"/>
          <p:nvPr/>
        </p:nvSpPr>
        <p:spPr>
          <a:xfrm>
            <a:off x="3905854" y="5108965"/>
            <a:ext cx="5876918" cy="1200329"/>
          </a:xfrm>
          <a:prstGeom prst="rect">
            <a:avLst/>
          </a:prstGeom>
          <a:noFill/>
        </p:spPr>
        <p:txBody>
          <a:bodyPr wrap="square">
            <a:spAutoFit/>
          </a:bodyPr>
          <a:lstStyle/>
          <a:p>
            <a:r>
              <a:rPr lang="en-US" sz="2400" b="1" dirty="0">
                <a:latin typeface="Gill Sans Nova" panose="020B0602020104020203" pitchFamily="34" charset="0"/>
                <a:ea typeface="Cambria" panose="02040503050406030204" pitchFamily="18" charset="0"/>
              </a:rPr>
              <a:t>Structural</a:t>
            </a:r>
          </a:p>
          <a:p>
            <a:r>
              <a:rPr lang="en-US" sz="2400" dirty="0">
                <a:latin typeface="Cambria" panose="02040503050406030204" pitchFamily="18" charset="0"/>
                <a:ea typeface="Cambria" panose="02040503050406030204" pitchFamily="18" charset="0"/>
              </a:rPr>
              <a:t>Because </a:t>
            </a:r>
            <a:r>
              <a:rPr lang="en-US" sz="2400" dirty="0" err="1">
                <a:latin typeface="Cambria" panose="02040503050406030204" pitchFamily="18" charset="0"/>
                <a:ea typeface="Cambria" panose="02040503050406030204" pitchFamily="18" charset="0"/>
              </a:rPr>
              <a:t>pogoberries</a:t>
            </a:r>
            <a:r>
              <a:rPr lang="en-US" sz="2400" dirty="0">
                <a:latin typeface="Cambria" panose="02040503050406030204" pitchFamily="18" charset="0"/>
                <a:ea typeface="Cambria" panose="02040503050406030204" pitchFamily="18" charset="0"/>
              </a:rPr>
              <a:t> are the only berries that grow in the area where they live…</a:t>
            </a:r>
          </a:p>
        </p:txBody>
      </p:sp>
      <p:sp>
        <p:nvSpPr>
          <p:cNvPr id="31" name="TextBox 30">
            <a:extLst>
              <a:ext uri="{FF2B5EF4-FFF2-40B4-BE49-F238E27FC236}">
                <a16:creationId xmlns:a16="http://schemas.microsoft.com/office/drawing/2014/main" id="{811D2F13-4144-407A-B3C4-B0E9513B355F}"/>
              </a:ext>
            </a:extLst>
          </p:cNvPr>
          <p:cNvSpPr txBox="1"/>
          <p:nvPr/>
        </p:nvSpPr>
        <p:spPr>
          <a:xfrm>
            <a:off x="509490" y="1409460"/>
            <a:ext cx="9140428" cy="523220"/>
          </a:xfrm>
          <a:prstGeom prst="rect">
            <a:avLst/>
          </a:prstGeom>
          <a:noFill/>
        </p:spPr>
        <p:txBody>
          <a:bodyPr wrap="square">
            <a:spAutoFit/>
          </a:bodyPr>
          <a:lstStyle/>
          <a:p>
            <a:r>
              <a:rPr lang="en-US" sz="2800" dirty="0">
                <a:latin typeface="Gill Sans Nova" panose="020B0602020104020203" pitchFamily="34" charset="0"/>
                <a:ea typeface="Cambria" panose="02040503050406030204" pitchFamily="18" charset="0"/>
              </a:rPr>
              <a:t>Participants randomly assigned to 1 of 3 conditions:</a:t>
            </a:r>
          </a:p>
        </p:txBody>
      </p:sp>
      <p:sp>
        <p:nvSpPr>
          <p:cNvPr id="3" name="Oval 2">
            <a:extLst>
              <a:ext uri="{FF2B5EF4-FFF2-40B4-BE49-F238E27FC236}">
                <a16:creationId xmlns:a16="http://schemas.microsoft.com/office/drawing/2014/main" id="{3AE35EC3-8346-46A6-BA36-90F7720771D1}"/>
              </a:ext>
            </a:extLst>
          </p:cNvPr>
          <p:cNvSpPr/>
          <p:nvPr/>
        </p:nvSpPr>
        <p:spPr>
          <a:xfrm flipH="1">
            <a:off x="1191594" y="2502837"/>
            <a:ext cx="1634540" cy="885514"/>
          </a:xfrm>
          <a:prstGeom prst="ellipse">
            <a:avLst/>
          </a:prstGeom>
          <a:solidFill>
            <a:srgbClr val="9CC3CC">
              <a:alpha val="3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biology</a:t>
            </a:r>
            <a:endParaRPr lang="en-US" sz="1600" dirty="0">
              <a:solidFill>
                <a:sysClr val="windowText" lastClr="000000"/>
              </a:solidFill>
              <a:latin typeface="Gill Sans Nova" panose="020B0602020104020203" pitchFamily="34" charset="0"/>
            </a:endParaRPr>
          </a:p>
        </p:txBody>
      </p:sp>
      <p:sp>
        <p:nvSpPr>
          <p:cNvPr id="11" name="Oval 10">
            <a:extLst>
              <a:ext uri="{FF2B5EF4-FFF2-40B4-BE49-F238E27FC236}">
                <a16:creationId xmlns:a16="http://schemas.microsoft.com/office/drawing/2014/main" id="{4ED67CD4-3C7A-4385-AAE4-6569DFD38CEF}"/>
              </a:ext>
            </a:extLst>
          </p:cNvPr>
          <p:cNvSpPr/>
          <p:nvPr/>
        </p:nvSpPr>
        <p:spPr>
          <a:xfrm flipH="1">
            <a:off x="346661" y="6091875"/>
            <a:ext cx="2322702" cy="69954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eat </a:t>
            </a:r>
            <a:r>
              <a:rPr lang="en-US" sz="2000" dirty="0" err="1">
                <a:solidFill>
                  <a:schemeClr val="tx1"/>
                </a:solidFill>
                <a:latin typeface="Gill Sans Nova" panose="020B0602020104020203" pitchFamily="34" charset="0"/>
              </a:rPr>
              <a:t>pogoberries</a:t>
            </a:r>
            <a:endParaRPr lang="en-US" sz="2000" dirty="0">
              <a:solidFill>
                <a:schemeClr val="tx1"/>
              </a:solidFill>
              <a:latin typeface="Gill Sans Nova" panose="020B0602020104020203" pitchFamily="34" charset="0"/>
            </a:endParaRPr>
          </a:p>
        </p:txBody>
      </p:sp>
      <p:sp>
        <p:nvSpPr>
          <p:cNvPr id="4" name="Oval 3">
            <a:extLst>
              <a:ext uri="{FF2B5EF4-FFF2-40B4-BE49-F238E27FC236}">
                <a16:creationId xmlns:a16="http://schemas.microsoft.com/office/drawing/2014/main" id="{ABD7F77F-DBE2-4F5D-9223-7F2378D88163}"/>
              </a:ext>
            </a:extLst>
          </p:cNvPr>
          <p:cNvSpPr/>
          <p:nvPr/>
        </p:nvSpPr>
        <p:spPr>
          <a:xfrm flipH="1">
            <a:off x="711542" y="3649556"/>
            <a:ext cx="1576826" cy="784028"/>
          </a:xfrm>
          <a:prstGeom prst="ellipse">
            <a:avLst/>
          </a:prstGeom>
          <a:solidFill>
            <a:srgbClr val="F2BF80">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cultural taboos</a:t>
            </a:r>
            <a:endParaRPr lang="en-US" sz="1600" dirty="0">
              <a:solidFill>
                <a:sysClr val="windowText" lastClr="000000"/>
              </a:solidFill>
              <a:latin typeface="Gill Sans Nova" panose="020B0602020104020203" pitchFamily="34" charset="0"/>
            </a:endParaRPr>
          </a:p>
        </p:txBody>
      </p:sp>
      <p:sp>
        <p:nvSpPr>
          <p:cNvPr id="24" name="Oval 23">
            <a:extLst>
              <a:ext uri="{FF2B5EF4-FFF2-40B4-BE49-F238E27FC236}">
                <a16:creationId xmlns:a16="http://schemas.microsoft.com/office/drawing/2014/main" id="{1250751B-8802-456C-84F5-B91C58991A1B}"/>
              </a:ext>
            </a:extLst>
          </p:cNvPr>
          <p:cNvSpPr/>
          <p:nvPr/>
        </p:nvSpPr>
        <p:spPr>
          <a:xfrm flipH="1">
            <a:off x="63046" y="4763969"/>
            <a:ext cx="2048963" cy="885515"/>
          </a:xfrm>
          <a:prstGeom prst="ellipse">
            <a:avLst/>
          </a:prstGeom>
          <a:solidFill>
            <a:srgbClr val="D9695F">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availability / access</a:t>
            </a:r>
            <a:endParaRPr lang="en-US" sz="1600" dirty="0">
              <a:solidFill>
                <a:sysClr val="windowText" lastClr="000000"/>
              </a:solidFill>
              <a:latin typeface="Gill Sans Nova" panose="020B0602020104020203" pitchFamily="34" charset="0"/>
            </a:endParaRPr>
          </a:p>
        </p:txBody>
      </p:sp>
      <p:sp>
        <p:nvSpPr>
          <p:cNvPr id="43" name="Rectangle 42">
            <a:extLst>
              <a:ext uri="{FF2B5EF4-FFF2-40B4-BE49-F238E27FC236}">
                <a16:creationId xmlns:a16="http://schemas.microsoft.com/office/drawing/2014/main" id="{9AD8666F-2073-400B-937A-82F42B76F562}"/>
              </a:ext>
            </a:extLst>
          </p:cNvPr>
          <p:cNvSpPr/>
          <p:nvPr/>
        </p:nvSpPr>
        <p:spPr>
          <a:xfrm>
            <a:off x="3940129" y="2767799"/>
            <a:ext cx="7164344" cy="8769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800" b="0" i="0" dirty="0">
              <a:solidFill>
                <a:srgbClr val="404040"/>
              </a:solidFill>
              <a:effectLst/>
              <a:latin typeface="Cambria" panose="02040503050406030204" pitchFamily="18" charset="0"/>
              <a:ea typeface="Cambria" panose="02040503050406030204" pitchFamily="18" charset="0"/>
            </a:endParaRPr>
          </a:p>
        </p:txBody>
      </p:sp>
      <p:sp>
        <p:nvSpPr>
          <p:cNvPr id="44" name="Rectangle 43">
            <a:extLst>
              <a:ext uri="{FF2B5EF4-FFF2-40B4-BE49-F238E27FC236}">
                <a16:creationId xmlns:a16="http://schemas.microsoft.com/office/drawing/2014/main" id="{2E81F9DE-1564-406E-A71C-697F1165A130}"/>
              </a:ext>
            </a:extLst>
          </p:cNvPr>
          <p:cNvSpPr/>
          <p:nvPr/>
        </p:nvSpPr>
        <p:spPr>
          <a:xfrm>
            <a:off x="3942409" y="4132447"/>
            <a:ext cx="7162064" cy="94487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800" b="0" i="0" dirty="0">
              <a:solidFill>
                <a:srgbClr val="404040"/>
              </a:solidFill>
              <a:effectLst/>
              <a:latin typeface="Cambria" panose="02040503050406030204" pitchFamily="18" charset="0"/>
              <a:ea typeface="Cambria" panose="02040503050406030204" pitchFamily="18" charset="0"/>
            </a:endParaRPr>
          </a:p>
        </p:txBody>
      </p:sp>
      <p:sp>
        <p:nvSpPr>
          <p:cNvPr id="45" name="Rectangle 44">
            <a:extLst>
              <a:ext uri="{FF2B5EF4-FFF2-40B4-BE49-F238E27FC236}">
                <a16:creationId xmlns:a16="http://schemas.microsoft.com/office/drawing/2014/main" id="{C06FD9F1-10B9-4C6C-96F9-031CFA6EE915}"/>
              </a:ext>
            </a:extLst>
          </p:cNvPr>
          <p:cNvSpPr/>
          <p:nvPr/>
        </p:nvSpPr>
        <p:spPr>
          <a:xfrm>
            <a:off x="3940129" y="5524471"/>
            <a:ext cx="7164344" cy="80669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800" b="0" i="0" dirty="0">
              <a:solidFill>
                <a:srgbClr val="404040"/>
              </a:solidFill>
              <a:effectLst/>
              <a:latin typeface="Cambria" panose="02040503050406030204" pitchFamily="18" charset="0"/>
              <a:ea typeface="Cambria" panose="02040503050406030204" pitchFamily="18" charset="0"/>
            </a:endParaRPr>
          </a:p>
        </p:txBody>
      </p:sp>
      <p:sp>
        <p:nvSpPr>
          <p:cNvPr id="35" name="Content Placeholder 2">
            <a:extLst>
              <a:ext uri="{FF2B5EF4-FFF2-40B4-BE49-F238E27FC236}">
                <a16:creationId xmlns:a16="http://schemas.microsoft.com/office/drawing/2014/main" id="{9724F754-BC0C-4DAD-A3B1-C59BE9E3C601}"/>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sz="2000" dirty="0">
                <a:solidFill>
                  <a:schemeClr val="bg1">
                    <a:lumMod val="75000"/>
                  </a:schemeClr>
                </a:solidFill>
                <a:latin typeface="Gill Sans Nova" panose="020B0602020104020203" pitchFamily="34" charset="0"/>
              </a:rPr>
              <a:t>Calibration</a:t>
            </a:r>
            <a:r>
              <a:rPr lang="en-US" sz="2000" dirty="0">
                <a:solidFill>
                  <a:schemeClr val="bg1"/>
                </a:solidFill>
                <a:latin typeface="Gill Sans Nova" panose="020B0602020104020203" pitchFamily="34" charset="0"/>
              </a:rPr>
              <a:t> </a:t>
            </a:r>
            <a:r>
              <a:rPr lang="en-US" sz="2000" dirty="0">
                <a:solidFill>
                  <a:schemeClr val="bg1">
                    <a:lumMod val="75000"/>
                  </a:schemeClr>
                </a:solidFill>
                <a:latin typeface="Gill Sans Nova" panose="020B0602020104020203" pitchFamily="34" charset="0"/>
              </a:rPr>
              <a:t>&gt; Intro/contrast &gt; </a:t>
            </a:r>
            <a:r>
              <a:rPr lang="en-US" sz="2000" dirty="0">
                <a:solidFill>
                  <a:schemeClr val="bg1"/>
                </a:solidFill>
                <a:latin typeface="Gill Sans Nova" panose="020B0602020104020203" pitchFamily="34" charset="0"/>
              </a:rPr>
              <a:t>Construal</a:t>
            </a:r>
            <a:r>
              <a:rPr lang="en-US" sz="2000" dirty="0">
                <a:solidFill>
                  <a:schemeClr val="bg1">
                    <a:lumMod val="75000"/>
                  </a:schemeClr>
                </a:solidFill>
                <a:latin typeface="Gill Sans Nova" panose="020B0602020104020203" pitchFamily="34" charset="0"/>
              </a:rPr>
              <a:t> &gt; Possibility of change &gt; Switched context &gt; Normativity &gt; Intervention</a:t>
            </a:r>
          </a:p>
        </p:txBody>
      </p:sp>
      <p:sp>
        <p:nvSpPr>
          <p:cNvPr id="41" name="Rectangle 40">
            <a:extLst>
              <a:ext uri="{FF2B5EF4-FFF2-40B4-BE49-F238E27FC236}">
                <a16:creationId xmlns:a16="http://schemas.microsoft.com/office/drawing/2014/main" id="{C2E2413D-74CD-48A5-AAE2-02EEB3DB63A1}"/>
              </a:ext>
            </a:extLst>
          </p:cNvPr>
          <p:cNvSpPr/>
          <p:nvPr/>
        </p:nvSpPr>
        <p:spPr>
          <a:xfrm>
            <a:off x="9782772" y="2767800"/>
            <a:ext cx="2208518" cy="3563366"/>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0" lang="en-US" sz="28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Zarpies</a:t>
            </a:r>
            <a:endParaRPr lang="en-US" sz="2800" dirty="0">
              <a:solidFill>
                <a:prstClr val="black"/>
              </a:solidFill>
              <a:latin typeface="Cambria" panose="02040503050406030204" pitchFamily="18" charset="0"/>
              <a:ea typeface="Cambria" panose="02040503050406030204" pitchFamily="18" charset="0"/>
            </a:endParaRPr>
          </a:p>
          <a:p>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only eat </a:t>
            </a:r>
            <a:r>
              <a:rPr kumimoji="0" lang="en-US" sz="28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starberries</a:t>
            </a: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a:t>
            </a:r>
            <a:endParaRPr lang="en-US" sz="2800" dirty="0"/>
          </a:p>
        </p:txBody>
      </p:sp>
      <p:sp>
        <p:nvSpPr>
          <p:cNvPr id="42" name="TextBox 41">
            <a:extLst>
              <a:ext uri="{FF2B5EF4-FFF2-40B4-BE49-F238E27FC236}">
                <a16:creationId xmlns:a16="http://schemas.microsoft.com/office/drawing/2014/main" id="{9D31A075-FEE4-416C-B66F-AFA011D62C73}"/>
              </a:ext>
            </a:extLst>
          </p:cNvPr>
          <p:cNvSpPr txBox="1"/>
          <p:nvPr/>
        </p:nvSpPr>
        <p:spPr>
          <a:xfrm>
            <a:off x="9711756" y="2363073"/>
            <a:ext cx="968886" cy="461665"/>
          </a:xfrm>
          <a:prstGeom prst="rect">
            <a:avLst/>
          </a:prstGeom>
          <a:noFill/>
        </p:spPr>
        <p:txBody>
          <a:bodyPr wrap="square">
            <a:spAutoFit/>
          </a:bodyPr>
          <a:lstStyle/>
          <a:p>
            <a:r>
              <a:rPr lang="en-US" sz="2400" b="1" dirty="0">
                <a:latin typeface="Gill Sans Nova" panose="020B0602020104020203" pitchFamily="34" charset="0"/>
                <a:ea typeface="Cambria" panose="02040503050406030204" pitchFamily="18" charset="0"/>
              </a:rPr>
              <a:t>Diet</a:t>
            </a:r>
            <a:endParaRPr lang="en-US" sz="2400" dirty="0">
              <a:latin typeface="Cambria" panose="02040503050406030204" pitchFamily="18" charset="0"/>
              <a:ea typeface="Cambria" panose="02040503050406030204" pitchFamily="18" charset="0"/>
            </a:endParaRPr>
          </a:p>
        </p:txBody>
      </p:sp>
      <p:pic>
        <p:nvPicPr>
          <p:cNvPr id="46" name="Picture 45">
            <a:extLst>
              <a:ext uri="{FF2B5EF4-FFF2-40B4-BE49-F238E27FC236}">
                <a16:creationId xmlns:a16="http://schemas.microsoft.com/office/drawing/2014/main" id="{F64D0B17-F3BB-4464-838F-8A8E2D3398BF}"/>
              </a:ext>
            </a:extLst>
          </p:cNvPr>
          <p:cNvPicPr>
            <a:picLocks noChangeAspect="1"/>
          </p:cNvPicPr>
          <p:nvPr/>
        </p:nvPicPr>
        <p:blipFill>
          <a:blip r:embed="rId5"/>
          <a:srcRect/>
          <a:stretch/>
        </p:blipFill>
        <p:spPr>
          <a:xfrm>
            <a:off x="10129816" y="1212735"/>
            <a:ext cx="1574775" cy="1508339"/>
          </a:xfrm>
          <a:prstGeom prst="rect">
            <a:avLst/>
          </a:prstGeom>
        </p:spPr>
      </p:pic>
      <p:pic>
        <p:nvPicPr>
          <p:cNvPr id="47" name="Picture 46" descr="A picture containing text, vector graphics, silhouette&#10;&#10;Description automatically generated">
            <a:extLst>
              <a:ext uri="{FF2B5EF4-FFF2-40B4-BE49-F238E27FC236}">
                <a16:creationId xmlns:a16="http://schemas.microsoft.com/office/drawing/2014/main" id="{0DBF3A1D-F8E0-4755-BAD7-5BD73BA62389}"/>
              </a:ext>
            </a:extLst>
          </p:cNvPr>
          <p:cNvPicPr>
            <a:picLocks noChangeAspect="1"/>
          </p:cNvPicPr>
          <p:nvPr/>
        </p:nvPicPr>
        <p:blipFill>
          <a:blip r:embed="rId6"/>
          <a:stretch>
            <a:fillRect/>
          </a:stretch>
        </p:blipFill>
        <p:spPr>
          <a:xfrm>
            <a:off x="11701059" y="1279056"/>
            <a:ext cx="483430" cy="784028"/>
          </a:xfrm>
          <a:prstGeom prst="rect">
            <a:avLst/>
          </a:prstGeom>
        </p:spPr>
      </p:pic>
    </p:spTree>
    <p:extLst>
      <p:ext uri="{BB962C8B-B14F-4D97-AF65-F5344CB8AC3E}">
        <p14:creationId xmlns:p14="http://schemas.microsoft.com/office/powerpoint/2010/main" val="2050960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Oval 55">
            <a:extLst>
              <a:ext uri="{FF2B5EF4-FFF2-40B4-BE49-F238E27FC236}">
                <a16:creationId xmlns:a16="http://schemas.microsoft.com/office/drawing/2014/main" id="{CE35D0ED-2894-4A11-A76D-AE86D4B9766F}"/>
              </a:ext>
            </a:extLst>
          </p:cNvPr>
          <p:cNvSpPr/>
          <p:nvPr/>
        </p:nvSpPr>
        <p:spPr>
          <a:xfrm flipH="1">
            <a:off x="5793415" y="485836"/>
            <a:ext cx="2695144" cy="1850997"/>
          </a:xfrm>
          <a:prstGeom prst="ellipse">
            <a:avLst/>
          </a:prstGeom>
          <a:solidFill>
            <a:srgbClr val="F7E1DF"/>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latin typeface="Gill Sans Nova" panose="020B0602020104020203" pitchFamily="34" charset="0"/>
              </a:rPr>
              <a:t>limited economic opportunities</a:t>
            </a:r>
            <a:endParaRPr lang="en-US" sz="1600" dirty="0">
              <a:solidFill>
                <a:schemeClr val="bg1">
                  <a:lumMod val="50000"/>
                </a:schemeClr>
              </a:solidFill>
              <a:latin typeface="Gill Sans Nova" panose="020B0602020104020203" pitchFamily="34" charset="0"/>
            </a:endParaRPr>
          </a:p>
        </p:txBody>
      </p:sp>
      <p:sp>
        <p:nvSpPr>
          <p:cNvPr id="5" name="Title 1">
            <a:extLst>
              <a:ext uri="{FF2B5EF4-FFF2-40B4-BE49-F238E27FC236}">
                <a16:creationId xmlns:a16="http://schemas.microsoft.com/office/drawing/2014/main" id="{8DBA66D7-2AEE-4A1D-ADF2-6B503CCC23E2}"/>
              </a:ext>
            </a:extLst>
          </p:cNvPr>
          <p:cNvSpPr txBox="1">
            <a:spLocks/>
          </p:cNvSpPr>
          <p:nvPr/>
        </p:nvSpPr>
        <p:spPr>
          <a:xfrm>
            <a:off x="381000" y="-71252"/>
            <a:ext cx="10403910" cy="147072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dirty="0">
                <a:solidFill>
                  <a:schemeClr val="tx1"/>
                </a:solidFill>
                <a:latin typeface="Gill Sans Nova" panose="020B0602020104020203" pitchFamily="34" charset="0"/>
                <a:cs typeface="Helvetica" panose="020B0604020202020204" pitchFamily="34" charset="0"/>
              </a:rPr>
              <a:t>Why group differences?</a:t>
            </a:r>
            <a:endParaRPr lang="en-US" sz="4800" dirty="0">
              <a:solidFill>
                <a:schemeClr val="bg1">
                  <a:lumMod val="50000"/>
                </a:schemeClr>
              </a:solidFill>
              <a:latin typeface="Gill Sans Nova" panose="020B0602020104020203" pitchFamily="34" charset="0"/>
              <a:cs typeface="Helvetica" panose="020B0604020202020204" pitchFamily="34" charset="0"/>
            </a:endParaRPr>
          </a:p>
        </p:txBody>
      </p:sp>
      <p:sp>
        <p:nvSpPr>
          <p:cNvPr id="53" name="Oval 52">
            <a:extLst>
              <a:ext uri="{FF2B5EF4-FFF2-40B4-BE49-F238E27FC236}">
                <a16:creationId xmlns:a16="http://schemas.microsoft.com/office/drawing/2014/main" id="{48BDF75F-FDDD-4894-8892-3BBF4019CE46}"/>
              </a:ext>
            </a:extLst>
          </p:cNvPr>
          <p:cNvSpPr/>
          <p:nvPr/>
        </p:nvSpPr>
        <p:spPr>
          <a:xfrm flipH="1">
            <a:off x="8582344" y="3933573"/>
            <a:ext cx="2773608" cy="1069279"/>
          </a:xfrm>
          <a:prstGeom prst="ellipse">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biologically vulnerable</a:t>
            </a:r>
            <a:endParaRPr lang="en-US" sz="1600" dirty="0">
              <a:solidFill>
                <a:sysClr val="windowText" lastClr="000000"/>
              </a:solidFill>
              <a:latin typeface="Gill Sans Nova" panose="020B0602020104020203" pitchFamily="34" charset="0"/>
            </a:endParaRPr>
          </a:p>
        </p:txBody>
      </p:sp>
      <p:sp>
        <p:nvSpPr>
          <p:cNvPr id="55" name="Oval 54">
            <a:extLst>
              <a:ext uri="{FF2B5EF4-FFF2-40B4-BE49-F238E27FC236}">
                <a16:creationId xmlns:a16="http://schemas.microsoft.com/office/drawing/2014/main" id="{C667F9BC-5334-4E28-AE5B-0EE746CC432C}"/>
              </a:ext>
            </a:extLst>
          </p:cNvPr>
          <p:cNvSpPr/>
          <p:nvPr/>
        </p:nvSpPr>
        <p:spPr>
          <a:xfrm flipH="1">
            <a:off x="4275791" y="1414503"/>
            <a:ext cx="1557984" cy="850465"/>
          </a:xfrm>
          <a:prstGeom prst="ellipse">
            <a:avLst/>
          </a:prstGeom>
          <a:solidFill>
            <a:srgbClr val="FFEEDD"/>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latin typeface="Gill Sans Nova" panose="020B0602020104020203" pitchFamily="34" charset="0"/>
              </a:rPr>
              <a:t>culture</a:t>
            </a:r>
            <a:endParaRPr lang="en-US" sz="1600" dirty="0">
              <a:solidFill>
                <a:schemeClr val="bg1">
                  <a:lumMod val="50000"/>
                </a:schemeClr>
              </a:solidFill>
              <a:latin typeface="Gill Sans Nova" panose="020B0602020104020203" pitchFamily="34" charset="0"/>
            </a:endParaRPr>
          </a:p>
        </p:txBody>
      </p:sp>
      <p:sp>
        <p:nvSpPr>
          <p:cNvPr id="57" name="Oval 56">
            <a:extLst>
              <a:ext uri="{FF2B5EF4-FFF2-40B4-BE49-F238E27FC236}">
                <a16:creationId xmlns:a16="http://schemas.microsoft.com/office/drawing/2014/main" id="{AC9E6C39-8BAC-4803-94F2-4B6C13C4C982}"/>
              </a:ext>
            </a:extLst>
          </p:cNvPr>
          <p:cNvSpPr/>
          <p:nvPr/>
        </p:nvSpPr>
        <p:spPr>
          <a:xfrm flipH="1">
            <a:off x="3758378" y="2894788"/>
            <a:ext cx="2695142" cy="1202605"/>
          </a:xfrm>
          <a:prstGeom prst="ellipse">
            <a:avLst/>
          </a:prstGeom>
          <a:gradFill flip="none" rotWithShape="1">
            <a:gsLst>
              <a:gs pos="0">
                <a:srgbClr val="F7E1DF"/>
              </a:gs>
              <a:gs pos="100000">
                <a:srgbClr val="FFEEDD"/>
              </a:gs>
            </a:gsLst>
            <a:lin ang="0" scaled="0"/>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large multi-generational households</a:t>
            </a:r>
            <a:endParaRPr lang="en-US" sz="1600" dirty="0">
              <a:solidFill>
                <a:sysClr val="windowText" lastClr="000000"/>
              </a:solidFill>
              <a:latin typeface="Gill Sans Nova" panose="020B0602020104020203" pitchFamily="34" charset="0"/>
            </a:endParaRPr>
          </a:p>
        </p:txBody>
      </p:sp>
      <p:sp>
        <p:nvSpPr>
          <p:cNvPr id="58" name="Oval 57">
            <a:extLst>
              <a:ext uri="{FF2B5EF4-FFF2-40B4-BE49-F238E27FC236}">
                <a16:creationId xmlns:a16="http://schemas.microsoft.com/office/drawing/2014/main" id="{DD69EDCF-B838-41EF-B443-4D2D4FDAC52A}"/>
              </a:ext>
            </a:extLst>
          </p:cNvPr>
          <p:cNvSpPr/>
          <p:nvPr/>
        </p:nvSpPr>
        <p:spPr>
          <a:xfrm flipH="1">
            <a:off x="4912995" y="3999653"/>
            <a:ext cx="3578896" cy="1202605"/>
          </a:xfrm>
          <a:prstGeom prst="ellipse">
            <a:avLst/>
          </a:prstGeom>
          <a:solidFill>
            <a:srgbClr val="F7E1D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essential jobs w high exposure risk</a:t>
            </a:r>
            <a:endParaRPr lang="en-US" sz="1600" dirty="0">
              <a:solidFill>
                <a:sysClr val="windowText" lastClr="000000"/>
              </a:solidFill>
              <a:latin typeface="Gill Sans Nova" panose="020B0602020104020203" pitchFamily="34" charset="0"/>
            </a:endParaRPr>
          </a:p>
        </p:txBody>
      </p:sp>
      <p:sp>
        <p:nvSpPr>
          <p:cNvPr id="59" name="Oval 58">
            <a:extLst>
              <a:ext uri="{FF2B5EF4-FFF2-40B4-BE49-F238E27FC236}">
                <a16:creationId xmlns:a16="http://schemas.microsoft.com/office/drawing/2014/main" id="{D15C8A62-B795-4D28-AB83-E618CF699339}"/>
              </a:ext>
            </a:extLst>
          </p:cNvPr>
          <p:cNvSpPr/>
          <p:nvPr/>
        </p:nvSpPr>
        <p:spPr>
          <a:xfrm flipH="1">
            <a:off x="7360803" y="2730968"/>
            <a:ext cx="2200782" cy="1202605"/>
          </a:xfrm>
          <a:prstGeom prst="ellipse">
            <a:avLst/>
          </a:prstGeom>
          <a:solidFill>
            <a:srgbClr val="F7E1D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limited access to healthcare</a:t>
            </a:r>
            <a:endParaRPr lang="en-US" sz="1600" dirty="0">
              <a:solidFill>
                <a:sysClr val="windowText" lastClr="000000"/>
              </a:solidFill>
              <a:latin typeface="Gill Sans Nova" panose="020B0602020104020203" pitchFamily="34" charset="0"/>
            </a:endParaRPr>
          </a:p>
        </p:txBody>
      </p:sp>
      <p:sp>
        <p:nvSpPr>
          <p:cNvPr id="61" name="Oval 60">
            <a:extLst>
              <a:ext uri="{FF2B5EF4-FFF2-40B4-BE49-F238E27FC236}">
                <a16:creationId xmlns:a16="http://schemas.microsoft.com/office/drawing/2014/main" id="{88D277FB-0AF3-49FF-9894-F21D1D128D53}"/>
              </a:ext>
            </a:extLst>
          </p:cNvPr>
          <p:cNvSpPr/>
          <p:nvPr/>
        </p:nvSpPr>
        <p:spPr>
          <a:xfrm flipH="1">
            <a:off x="5793195" y="5628405"/>
            <a:ext cx="4052918" cy="1069279"/>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disproportionately high impact of </a:t>
            </a:r>
            <a:r>
              <a:rPr lang="en-US" sz="2000" b="1" dirty="0">
                <a:solidFill>
                  <a:schemeClr val="tx1"/>
                </a:solidFill>
                <a:latin typeface="Gill Sans Nova" panose="020B0602020104020203" pitchFamily="34" charset="0"/>
              </a:rPr>
              <a:t>COVID-19</a:t>
            </a:r>
            <a:r>
              <a:rPr lang="en-US" sz="2000" dirty="0">
                <a:solidFill>
                  <a:schemeClr val="tx1"/>
                </a:solidFill>
                <a:latin typeface="Gill Sans Nova" panose="020B0602020104020203" pitchFamily="34" charset="0"/>
              </a:rPr>
              <a:t> on Black people</a:t>
            </a:r>
          </a:p>
        </p:txBody>
      </p:sp>
      <p:cxnSp>
        <p:nvCxnSpPr>
          <p:cNvPr id="12" name="Straight Arrow Connector 11">
            <a:extLst>
              <a:ext uri="{FF2B5EF4-FFF2-40B4-BE49-F238E27FC236}">
                <a16:creationId xmlns:a16="http://schemas.microsoft.com/office/drawing/2014/main" id="{69880BD5-81D9-42DA-8705-707592FE9356}"/>
              </a:ext>
            </a:extLst>
          </p:cNvPr>
          <p:cNvCxnSpPr>
            <a:stCxn id="55" idx="4"/>
            <a:endCxn id="57" idx="0"/>
          </p:cNvCxnSpPr>
          <p:nvPr/>
        </p:nvCxnSpPr>
        <p:spPr>
          <a:xfrm>
            <a:off x="5054783" y="2264968"/>
            <a:ext cx="51166" cy="62982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0EA68C3C-20E0-4091-B730-B50E204ACCE5}"/>
              </a:ext>
            </a:extLst>
          </p:cNvPr>
          <p:cNvCxnSpPr>
            <a:cxnSpLocks/>
            <a:stCxn id="56" idx="4"/>
            <a:endCxn id="57" idx="0"/>
          </p:cNvCxnSpPr>
          <p:nvPr/>
        </p:nvCxnSpPr>
        <p:spPr>
          <a:xfrm flipH="1">
            <a:off x="5105949" y="2336833"/>
            <a:ext cx="2035038" cy="557955"/>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C422F372-0350-4B5A-9361-14DFCE53C365}"/>
              </a:ext>
            </a:extLst>
          </p:cNvPr>
          <p:cNvCxnSpPr>
            <a:cxnSpLocks/>
            <a:stCxn id="56" idx="4"/>
            <a:endCxn id="58" idx="0"/>
          </p:cNvCxnSpPr>
          <p:nvPr/>
        </p:nvCxnSpPr>
        <p:spPr>
          <a:xfrm flipH="1">
            <a:off x="6702443" y="2336833"/>
            <a:ext cx="438544" cy="166282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2F4739E-3AFC-4DAF-98B9-EB673F657809}"/>
              </a:ext>
            </a:extLst>
          </p:cNvPr>
          <p:cNvCxnSpPr>
            <a:cxnSpLocks/>
            <a:stCxn id="53" idx="0"/>
            <a:endCxn id="59" idx="3"/>
          </p:cNvCxnSpPr>
          <p:nvPr/>
        </p:nvCxnSpPr>
        <p:spPr>
          <a:xfrm flipH="1" flipV="1">
            <a:off x="9239288" y="3757456"/>
            <a:ext cx="729860" cy="176117"/>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052C358-2AFC-4A5A-89A2-D2F25DAA713A}"/>
              </a:ext>
            </a:extLst>
          </p:cNvPr>
          <p:cNvCxnSpPr>
            <a:cxnSpLocks/>
            <a:stCxn id="56" idx="4"/>
            <a:endCxn id="59" idx="0"/>
          </p:cNvCxnSpPr>
          <p:nvPr/>
        </p:nvCxnSpPr>
        <p:spPr>
          <a:xfrm>
            <a:off x="7140987" y="2336833"/>
            <a:ext cx="1320207" cy="394135"/>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7B5A484-7534-466B-9D64-A2C49B9C82B1}"/>
              </a:ext>
            </a:extLst>
          </p:cNvPr>
          <p:cNvCxnSpPr>
            <a:cxnSpLocks/>
            <a:stCxn id="58" idx="0"/>
            <a:endCxn id="59" idx="5"/>
          </p:cNvCxnSpPr>
          <p:nvPr/>
        </p:nvCxnSpPr>
        <p:spPr>
          <a:xfrm flipV="1">
            <a:off x="6702443" y="3757456"/>
            <a:ext cx="980657" cy="2421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C2E3F968-22AB-4350-8D8E-C41A700BF900}"/>
              </a:ext>
            </a:extLst>
          </p:cNvPr>
          <p:cNvCxnSpPr>
            <a:cxnSpLocks/>
            <a:stCxn id="58" idx="4"/>
            <a:endCxn id="61" idx="0"/>
          </p:cNvCxnSpPr>
          <p:nvPr/>
        </p:nvCxnSpPr>
        <p:spPr>
          <a:xfrm>
            <a:off x="6702443" y="5202258"/>
            <a:ext cx="1117211" cy="426147"/>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EDA4FB3-F02E-4BDC-A8ED-E151901E9727}"/>
              </a:ext>
            </a:extLst>
          </p:cNvPr>
          <p:cNvCxnSpPr>
            <a:cxnSpLocks/>
            <a:stCxn id="57" idx="4"/>
            <a:endCxn id="61" idx="0"/>
          </p:cNvCxnSpPr>
          <p:nvPr/>
        </p:nvCxnSpPr>
        <p:spPr>
          <a:xfrm>
            <a:off x="5105949" y="4097393"/>
            <a:ext cx="2713705" cy="1531012"/>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4BC585BC-4FF2-47B4-92EA-FCE3B76C59CB}"/>
              </a:ext>
            </a:extLst>
          </p:cNvPr>
          <p:cNvCxnSpPr>
            <a:cxnSpLocks/>
            <a:stCxn id="53" idx="4"/>
            <a:endCxn id="61" idx="0"/>
          </p:cNvCxnSpPr>
          <p:nvPr/>
        </p:nvCxnSpPr>
        <p:spPr>
          <a:xfrm flipH="1">
            <a:off x="7819654" y="5002852"/>
            <a:ext cx="2149494" cy="625553"/>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9D7F5470-F663-427F-9528-DBAD3845035D}"/>
              </a:ext>
            </a:extLst>
          </p:cNvPr>
          <p:cNvCxnSpPr>
            <a:cxnSpLocks/>
            <a:stCxn id="59" idx="4"/>
            <a:endCxn id="61" idx="0"/>
          </p:cNvCxnSpPr>
          <p:nvPr/>
        </p:nvCxnSpPr>
        <p:spPr>
          <a:xfrm flipH="1">
            <a:off x="7819654" y="3933573"/>
            <a:ext cx="641540" cy="1694832"/>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DA14E4C2-D541-4B26-B879-8E29C469F1B6}"/>
              </a:ext>
            </a:extLst>
          </p:cNvPr>
          <p:cNvSpPr/>
          <p:nvPr/>
        </p:nvSpPr>
        <p:spPr>
          <a:xfrm flipH="1">
            <a:off x="8472874" y="1485102"/>
            <a:ext cx="2946213" cy="1202605"/>
          </a:xfrm>
          <a:prstGeom prst="ellipse">
            <a:avLst/>
          </a:prstGeom>
          <a:solidFill>
            <a:srgbClr val="F7E1DF"/>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latin typeface="Gill Sans Nova" panose="020B0602020104020203" pitchFamily="34" charset="0"/>
              </a:rPr>
              <a:t>polluted neighborhoods</a:t>
            </a:r>
            <a:endParaRPr lang="en-US" sz="1600" dirty="0">
              <a:solidFill>
                <a:schemeClr val="bg1">
                  <a:lumMod val="50000"/>
                </a:schemeClr>
              </a:solidFill>
              <a:latin typeface="Gill Sans Nova" panose="020B0602020104020203" pitchFamily="34" charset="0"/>
            </a:endParaRPr>
          </a:p>
        </p:txBody>
      </p:sp>
      <p:sp>
        <p:nvSpPr>
          <p:cNvPr id="36" name="Oval 35">
            <a:extLst>
              <a:ext uri="{FF2B5EF4-FFF2-40B4-BE49-F238E27FC236}">
                <a16:creationId xmlns:a16="http://schemas.microsoft.com/office/drawing/2014/main" id="{3268150F-6E7B-4173-885E-23AE95BC0484}"/>
              </a:ext>
            </a:extLst>
          </p:cNvPr>
          <p:cNvSpPr/>
          <p:nvPr/>
        </p:nvSpPr>
        <p:spPr>
          <a:xfrm flipH="1">
            <a:off x="8273140" y="45489"/>
            <a:ext cx="2946213" cy="1202605"/>
          </a:xfrm>
          <a:prstGeom prst="ellipse">
            <a:avLst/>
          </a:prstGeom>
          <a:solidFill>
            <a:srgbClr val="F7E1DF"/>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latin typeface="Gill Sans Nova" panose="020B0602020104020203" pitchFamily="34" charset="0"/>
              </a:rPr>
              <a:t>housing segregation</a:t>
            </a:r>
            <a:endParaRPr lang="en-US" sz="1600" dirty="0">
              <a:solidFill>
                <a:schemeClr val="bg1">
                  <a:lumMod val="50000"/>
                </a:schemeClr>
              </a:solidFill>
              <a:latin typeface="Gill Sans Nova" panose="020B0602020104020203" pitchFamily="34" charset="0"/>
            </a:endParaRPr>
          </a:p>
        </p:txBody>
      </p:sp>
      <p:cxnSp>
        <p:nvCxnSpPr>
          <p:cNvPr id="42" name="Straight Arrow Connector 41">
            <a:extLst>
              <a:ext uri="{FF2B5EF4-FFF2-40B4-BE49-F238E27FC236}">
                <a16:creationId xmlns:a16="http://schemas.microsoft.com/office/drawing/2014/main" id="{D96786F4-245D-4314-818A-A462ED192F83}"/>
              </a:ext>
            </a:extLst>
          </p:cNvPr>
          <p:cNvCxnSpPr>
            <a:cxnSpLocks/>
            <a:stCxn id="35" idx="4"/>
            <a:endCxn id="53" idx="0"/>
          </p:cNvCxnSpPr>
          <p:nvPr/>
        </p:nvCxnSpPr>
        <p:spPr>
          <a:xfrm>
            <a:off x="9945980" y="2687707"/>
            <a:ext cx="23168" cy="1245866"/>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51313F0-F92E-47C3-824D-A7F003DD54C1}"/>
              </a:ext>
            </a:extLst>
          </p:cNvPr>
          <p:cNvCxnSpPr>
            <a:cxnSpLocks/>
            <a:stCxn id="36" idx="4"/>
            <a:endCxn id="35" idx="0"/>
          </p:cNvCxnSpPr>
          <p:nvPr/>
        </p:nvCxnSpPr>
        <p:spPr>
          <a:xfrm>
            <a:off x="9746246" y="1248094"/>
            <a:ext cx="199734" cy="23700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B273E4C-B002-4229-A320-BCAFECD4D389}"/>
              </a:ext>
            </a:extLst>
          </p:cNvPr>
          <p:cNvCxnSpPr>
            <a:cxnSpLocks/>
            <a:endCxn id="56" idx="2"/>
          </p:cNvCxnSpPr>
          <p:nvPr/>
        </p:nvCxnSpPr>
        <p:spPr>
          <a:xfrm flipH="1">
            <a:off x="8488559" y="1248094"/>
            <a:ext cx="1257687" cy="163241"/>
          </a:xfrm>
          <a:prstGeom prst="straightConnector1">
            <a:avLst/>
          </a:prstGeom>
          <a:ln w="19050">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BCD1F722-5833-416E-8C38-BA1662C2B9DA}"/>
              </a:ext>
            </a:extLst>
          </p:cNvPr>
          <p:cNvCxnSpPr>
            <a:cxnSpLocks/>
            <a:stCxn id="36" idx="4"/>
            <a:endCxn id="59" idx="0"/>
          </p:cNvCxnSpPr>
          <p:nvPr/>
        </p:nvCxnSpPr>
        <p:spPr>
          <a:xfrm flipH="1">
            <a:off x="8461194" y="1248094"/>
            <a:ext cx="1285052" cy="1482874"/>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BC1F004-9101-4D31-B379-A8365D871504}"/>
              </a:ext>
            </a:extLst>
          </p:cNvPr>
          <p:cNvCxnSpPr>
            <a:cxnSpLocks/>
            <a:stCxn id="36" idx="4"/>
            <a:endCxn id="57" idx="1"/>
          </p:cNvCxnSpPr>
          <p:nvPr/>
        </p:nvCxnSpPr>
        <p:spPr>
          <a:xfrm flipH="1">
            <a:off x="6058826" y="1248094"/>
            <a:ext cx="3687420" cy="1822811"/>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D1E15D12-FD5A-48FE-83CB-5DA108F880A9}"/>
              </a:ext>
            </a:extLst>
          </p:cNvPr>
          <p:cNvSpPr/>
          <p:nvPr/>
        </p:nvSpPr>
        <p:spPr>
          <a:xfrm flipH="1">
            <a:off x="536642" y="5203042"/>
            <a:ext cx="2296872" cy="723018"/>
          </a:xfrm>
          <a:prstGeom prst="ellipse">
            <a:avLst/>
          </a:prstGeom>
          <a:solidFill>
            <a:srgbClr val="D9695F">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structural</a:t>
            </a:r>
            <a:endParaRPr lang="en-US" sz="1600" dirty="0">
              <a:solidFill>
                <a:sysClr val="windowText" lastClr="000000"/>
              </a:solidFill>
              <a:latin typeface="Gill Sans Nova" panose="020B0602020104020203" pitchFamily="34" charset="0"/>
            </a:endParaRPr>
          </a:p>
        </p:txBody>
      </p:sp>
      <p:sp>
        <p:nvSpPr>
          <p:cNvPr id="28" name="Oval 27">
            <a:extLst>
              <a:ext uri="{FF2B5EF4-FFF2-40B4-BE49-F238E27FC236}">
                <a16:creationId xmlns:a16="http://schemas.microsoft.com/office/drawing/2014/main" id="{BAFC7448-5BDE-480D-A447-E05E3F657133}"/>
              </a:ext>
            </a:extLst>
          </p:cNvPr>
          <p:cNvSpPr/>
          <p:nvPr/>
        </p:nvSpPr>
        <p:spPr>
          <a:xfrm flipH="1">
            <a:off x="560232" y="2267889"/>
            <a:ext cx="2136228" cy="839635"/>
          </a:xfrm>
          <a:prstGeom prst="ellipse">
            <a:avLst/>
          </a:prstGeom>
          <a:solidFill>
            <a:srgbClr val="9CC3CC">
              <a:alpha val="3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biology</a:t>
            </a:r>
            <a:endParaRPr lang="en-US" sz="1600" dirty="0">
              <a:solidFill>
                <a:sysClr val="windowText" lastClr="000000"/>
              </a:solidFill>
              <a:latin typeface="Gill Sans Nova" panose="020B0602020104020203" pitchFamily="34" charset="0"/>
            </a:endParaRPr>
          </a:p>
        </p:txBody>
      </p:sp>
      <p:sp>
        <p:nvSpPr>
          <p:cNvPr id="29" name="Oval 28">
            <a:extLst>
              <a:ext uri="{FF2B5EF4-FFF2-40B4-BE49-F238E27FC236}">
                <a16:creationId xmlns:a16="http://schemas.microsoft.com/office/drawing/2014/main" id="{A0BBB12A-24FB-4B8C-8127-5B53983AB04A}"/>
              </a:ext>
            </a:extLst>
          </p:cNvPr>
          <p:cNvSpPr/>
          <p:nvPr/>
        </p:nvSpPr>
        <p:spPr>
          <a:xfrm flipH="1">
            <a:off x="527955" y="3895018"/>
            <a:ext cx="2200782" cy="699542"/>
          </a:xfrm>
          <a:prstGeom prst="ellipse">
            <a:avLst/>
          </a:prstGeom>
          <a:solidFill>
            <a:srgbClr val="F2BF80">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culture</a:t>
            </a:r>
            <a:endParaRPr lang="en-US" sz="1600" dirty="0">
              <a:solidFill>
                <a:sysClr val="windowText" lastClr="000000"/>
              </a:solidFill>
              <a:latin typeface="Gill Sans Nova" panose="020B0602020104020203" pitchFamily="34" charset="0"/>
            </a:endParaRPr>
          </a:p>
        </p:txBody>
      </p:sp>
      <p:sp>
        <p:nvSpPr>
          <p:cNvPr id="30" name="Title 1">
            <a:extLst>
              <a:ext uri="{FF2B5EF4-FFF2-40B4-BE49-F238E27FC236}">
                <a16:creationId xmlns:a16="http://schemas.microsoft.com/office/drawing/2014/main" id="{69C0DCC9-C850-4400-9B10-8664B32C2046}"/>
              </a:ext>
            </a:extLst>
          </p:cNvPr>
          <p:cNvSpPr txBox="1">
            <a:spLocks/>
          </p:cNvSpPr>
          <p:nvPr/>
        </p:nvSpPr>
        <p:spPr>
          <a:xfrm>
            <a:off x="415064" y="3159122"/>
            <a:ext cx="2540028" cy="424342"/>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ctr">
              <a:lnSpc>
                <a:spcPct val="100000"/>
              </a:lnSpc>
            </a:pPr>
            <a:r>
              <a:rPr lang="en-US" sz="3000" dirty="0">
                <a:solidFill>
                  <a:schemeClr val="bg1">
                    <a:lumMod val="50000"/>
                  </a:schemeClr>
                </a:solidFill>
                <a:latin typeface="Gill Sans Nova" panose="020B0602020104020203" pitchFamily="34" charset="0"/>
                <a:cs typeface="Helvetica" panose="020B0604020202020204" pitchFamily="34" charset="0"/>
              </a:rPr>
              <a:t>within individual</a:t>
            </a:r>
          </a:p>
        </p:txBody>
      </p:sp>
      <p:sp>
        <p:nvSpPr>
          <p:cNvPr id="31" name="Title 1">
            <a:extLst>
              <a:ext uri="{FF2B5EF4-FFF2-40B4-BE49-F238E27FC236}">
                <a16:creationId xmlns:a16="http://schemas.microsoft.com/office/drawing/2014/main" id="{340B35E6-EE22-4020-8EE0-A5A1CC8E3F9D}"/>
              </a:ext>
            </a:extLst>
          </p:cNvPr>
          <p:cNvSpPr txBox="1">
            <a:spLocks/>
          </p:cNvSpPr>
          <p:nvPr/>
        </p:nvSpPr>
        <p:spPr>
          <a:xfrm>
            <a:off x="419292" y="4594560"/>
            <a:ext cx="2540028" cy="424342"/>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ctr">
              <a:lnSpc>
                <a:spcPct val="100000"/>
              </a:lnSpc>
            </a:pPr>
            <a:r>
              <a:rPr lang="en-US" sz="3000" dirty="0">
                <a:solidFill>
                  <a:schemeClr val="bg1">
                    <a:lumMod val="50000"/>
                  </a:schemeClr>
                </a:solidFill>
                <a:latin typeface="Gill Sans Nova" panose="020B0602020104020203" pitchFamily="34" charset="0"/>
                <a:cs typeface="Helvetica" panose="020B0604020202020204" pitchFamily="34" charset="0"/>
              </a:rPr>
              <a:t>within group</a:t>
            </a:r>
          </a:p>
        </p:txBody>
      </p:sp>
      <p:sp>
        <p:nvSpPr>
          <p:cNvPr id="32" name="Title 1">
            <a:extLst>
              <a:ext uri="{FF2B5EF4-FFF2-40B4-BE49-F238E27FC236}">
                <a16:creationId xmlns:a16="http://schemas.microsoft.com/office/drawing/2014/main" id="{52553841-F432-4475-A6DD-64F339C44177}"/>
              </a:ext>
            </a:extLst>
          </p:cNvPr>
          <p:cNvSpPr txBox="1">
            <a:spLocks/>
          </p:cNvSpPr>
          <p:nvPr/>
        </p:nvSpPr>
        <p:spPr>
          <a:xfrm>
            <a:off x="415064" y="5926060"/>
            <a:ext cx="2540028" cy="424342"/>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ctr">
              <a:lnSpc>
                <a:spcPct val="100000"/>
              </a:lnSpc>
            </a:pPr>
            <a:r>
              <a:rPr lang="en-US" sz="3000" dirty="0">
                <a:solidFill>
                  <a:schemeClr val="bg1">
                    <a:lumMod val="50000"/>
                  </a:schemeClr>
                </a:solidFill>
                <a:latin typeface="Gill Sans Nova" panose="020B0602020104020203" pitchFamily="34" charset="0"/>
                <a:cs typeface="Helvetica" panose="020B0604020202020204" pitchFamily="34" charset="0"/>
              </a:rPr>
              <a:t>external to group</a:t>
            </a:r>
          </a:p>
        </p:txBody>
      </p:sp>
      <p:sp>
        <p:nvSpPr>
          <p:cNvPr id="34" name="Content Placeholder 2">
            <a:extLst>
              <a:ext uri="{FF2B5EF4-FFF2-40B4-BE49-F238E27FC236}">
                <a16:creationId xmlns:a16="http://schemas.microsoft.com/office/drawing/2014/main" id="{81D177EE-62C3-4F8E-AD1C-3817E3D6147B}"/>
              </a:ext>
            </a:extLst>
          </p:cNvPr>
          <p:cNvSpPr txBox="1">
            <a:spLocks/>
          </p:cNvSpPr>
          <p:nvPr/>
        </p:nvSpPr>
        <p:spPr>
          <a:xfrm>
            <a:off x="-492" y="1528722"/>
            <a:ext cx="2955584"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119063" lvl="1" indent="0">
              <a:buNone/>
              <a:tabLst>
                <a:tab pos="6342063" algn="l"/>
                <a:tab pos="11887200" algn="r"/>
              </a:tabLst>
            </a:pPr>
            <a:r>
              <a:rPr lang="en-US" b="1" dirty="0">
                <a:solidFill>
                  <a:schemeClr val="bg1"/>
                </a:solidFill>
                <a:latin typeface="Gill Sans Nova" panose="020B0602020104020203" pitchFamily="34" charset="0"/>
              </a:rPr>
              <a:t>Construals</a:t>
            </a:r>
          </a:p>
        </p:txBody>
      </p:sp>
    </p:spTree>
    <p:extLst>
      <p:ext uri="{BB962C8B-B14F-4D97-AF65-F5344CB8AC3E}">
        <p14:creationId xmlns:p14="http://schemas.microsoft.com/office/powerpoint/2010/main" val="28939188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3" name="TextBox 2">
            <a:extLst>
              <a:ext uri="{FF2B5EF4-FFF2-40B4-BE49-F238E27FC236}">
                <a16:creationId xmlns:a16="http://schemas.microsoft.com/office/drawing/2014/main" id="{A8E7D0A2-9651-49E7-BFDA-3AB5632E95AD}"/>
              </a:ext>
            </a:extLst>
          </p:cNvPr>
          <p:cNvSpPr txBox="1"/>
          <p:nvPr/>
        </p:nvSpPr>
        <p:spPr>
          <a:xfrm>
            <a:off x="509490" y="1352040"/>
            <a:ext cx="9140428" cy="523220"/>
          </a:xfrm>
          <a:prstGeom prst="rect">
            <a:avLst/>
          </a:prstGeom>
          <a:noFill/>
        </p:spPr>
        <p:txBody>
          <a:bodyPr wrap="square">
            <a:spAutoFit/>
          </a:bodyPr>
          <a:lstStyle/>
          <a:p>
            <a:r>
              <a:rPr lang="en-US" sz="2800" dirty="0">
                <a:latin typeface="Gill Sans Nova" panose="020B0602020104020203" pitchFamily="34" charset="0"/>
                <a:ea typeface="Cambria" panose="02040503050406030204" pitchFamily="18" charset="0"/>
              </a:rPr>
              <a:t>Attention check </a:t>
            </a:r>
            <a:r>
              <a:rPr lang="en-US" sz="2400" dirty="0">
                <a:latin typeface="Gill Sans Nova" panose="020B0602020104020203" pitchFamily="34" charset="0"/>
                <a:ea typeface="Cambria" panose="02040503050406030204" pitchFamily="18" charset="0"/>
              </a:rPr>
              <a:t>(</a:t>
            </a:r>
            <a:r>
              <a:rPr lang="en-US" sz="2400" i="1" dirty="0">
                <a:latin typeface="Gill Sans Nova" panose="020B0602020104020203" pitchFamily="34" charset="0"/>
                <a:ea typeface="Cambria" panose="02040503050406030204" pitchFamily="18" charset="0"/>
              </a:rPr>
              <a:t>n=9</a:t>
            </a:r>
            <a:r>
              <a:rPr lang="en-US" sz="2400" dirty="0">
                <a:latin typeface="Gill Sans Nova" panose="020B0602020104020203" pitchFamily="34" charset="0"/>
                <a:ea typeface="Cambria" panose="02040503050406030204" pitchFamily="18" charset="0"/>
              </a:rPr>
              <a:t> excluded)</a:t>
            </a:r>
            <a:endParaRPr lang="en-US" sz="2800" dirty="0">
              <a:latin typeface="Gill Sans Nova" panose="020B0602020104020203" pitchFamily="34" charset="0"/>
              <a:ea typeface="Cambria" panose="02040503050406030204" pitchFamily="18" charset="0"/>
            </a:endParaRPr>
          </a:p>
        </p:txBody>
      </p:sp>
      <p:sp>
        <p:nvSpPr>
          <p:cNvPr id="4" name="TextBox 3">
            <a:extLst>
              <a:ext uri="{FF2B5EF4-FFF2-40B4-BE49-F238E27FC236}">
                <a16:creationId xmlns:a16="http://schemas.microsoft.com/office/drawing/2014/main" id="{006ED6AE-A15B-4DC7-8546-AD88AC612C49}"/>
              </a:ext>
            </a:extLst>
          </p:cNvPr>
          <p:cNvSpPr txBox="1"/>
          <p:nvPr/>
        </p:nvSpPr>
        <p:spPr>
          <a:xfrm>
            <a:off x="509490" y="2073347"/>
            <a:ext cx="9522619" cy="523220"/>
          </a:xfrm>
          <a:prstGeom prst="rect">
            <a:avLst/>
          </a:prstGeom>
          <a:noFill/>
        </p:spPr>
        <p:txBody>
          <a:bodyPr wrap="square">
            <a:spAutoFit/>
          </a:bodyPr>
          <a:lstStyle/>
          <a:p>
            <a:pPr algn="l"/>
            <a:r>
              <a:rPr lang="en-US" sz="2800" b="0" i="0" dirty="0">
                <a:effectLst/>
                <a:latin typeface="Cambria" panose="02040503050406030204" pitchFamily="18" charset="0"/>
                <a:ea typeface="Cambria" panose="02040503050406030204" pitchFamily="18" charset="0"/>
              </a:rPr>
              <a:t>Which group usually eats </a:t>
            </a:r>
            <a:r>
              <a:rPr lang="en-US" sz="2800" dirty="0" err="1">
                <a:latin typeface="Cambria" panose="02040503050406030204" pitchFamily="18" charset="0"/>
                <a:ea typeface="Cambria" panose="02040503050406030204" pitchFamily="18" charset="0"/>
              </a:rPr>
              <a:t>round</a:t>
            </a:r>
            <a:r>
              <a:rPr lang="en-US" sz="2800" b="0" i="0" dirty="0" err="1">
                <a:effectLst/>
                <a:latin typeface="Cambria" panose="02040503050406030204" pitchFamily="18" charset="0"/>
                <a:ea typeface="Cambria" panose="02040503050406030204" pitchFamily="18" charset="0"/>
              </a:rPr>
              <a:t>berries</a:t>
            </a:r>
            <a:r>
              <a:rPr lang="en-US" sz="2800" b="0" i="0" dirty="0">
                <a:effectLst/>
                <a:latin typeface="Cambria" panose="02040503050406030204" pitchFamily="18" charset="0"/>
                <a:ea typeface="Cambria" panose="02040503050406030204" pitchFamily="18" charset="0"/>
              </a:rPr>
              <a:t>?</a:t>
            </a:r>
          </a:p>
        </p:txBody>
      </p:sp>
      <p:pic>
        <p:nvPicPr>
          <p:cNvPr id="11" name="Picture 10" descr="A picture containing icon&#10;&#10;Description automatically generated">
            <a:extLst>
              <a:ext uri="{FF2B5EF4-FFF2-40B4-BE49-F238E27FC236}">
                <a16:creationId xmlns:a16="http://schemas.microsoft.com/office/drawing/2014/main" id="{3F703167-7DF9-47E9-8C6C-BA73BCB0A3D6}"/>
              </a:ext>
            </a:extLst>
          </p:cNvPr>
          <p:cNvPicPr>
            <a:picLocks noChangeAspect="1"/>
          </p:cNvPicPr>
          <p:nvPr/>
        </p:nvPicPr>
        <p:blipFill>
          <a:blip r:embed="rId3"/>
          <a:stretch>
            <a:fillRect/>
          </a:stretch>
        </p:blipFill>
        <p:spPr>
          <a:xfrm>
            <a:off x="2342428" y="2731238"/>
            <a:ext cx="2926086" cy="2802642"/>
          </a:xfrm>
          <a:prstGeom prst="rect">
            <a:avLst/>
          </a:prstGeom>
        </p:spPr>
      </p:pic>
      <p:pic>
        <p:nvPicPr>
          <p:cNvPr id="24" name="Picture 23" descr="A picture containing drawing&#10;&#10;Description automatically generated">
            <a:extLst>
              <a:ext uri="{FF2B5EF4-FFF2-40B4-BE49-F238E27FC236}">
                <a16:creationId xmlns:a16="http://schemas.microsoft.com/office/drawing/2014/main" id="{8C0B99C5-2AAA-4620-B112-9640CECDB300}"/>
              </a:ext>
            </a:extLst>
          </p:cNvPr>
          <p:cNvPicPr>
            <a:picLocks noChangeAspect="1"/>
          </p:cNvPicPr>
          <p:nvPr/>
        </p:nvPicPr>
        <p:blipFill>
          <a:blip r:embed="rId4"/>
          <a:stretch>
            <a:fillRect/>
          </a:stretch>
        </p:blipFill>
        <p:spPr>
          <a:xfrm>
            <a:off x="6787706" y="3500589"/>
            <a:ext cx="2102741" cy="2272029"/>
          </a:xfrm>
          <a:prstGeom prst="rect">
            <a:avLst/>
          </a:prstGeom>
        </p:spPr>
      </p:pic>
      <p:sp>
        <p:nvSpPr>
          <p:cNvPr id="33" name="TextBox 32">
            <a:extLst>
              <a:ext uri="{FF2B5EF4-FFF2-40B4-BE49-F238E27FC236}">
                <a16:creationId xmlns:a16="http://schemas.microsoft.com/office/drawing/2014/main" id="{EFA78CEC-4250-4EA8-B2A1-62A1B279E9F1}"/>
              </a:ext>
            </a:extLst>
          </p:cNvPr>
          <p:cNvSpPr txBox="1"/>
          <p:nvPr/>
        </p:nvSpPr>
        <p:spPr>
          <a:xfrm>
            <a:off x="3139887" y="5503724"/>
            <a:ext cx="1753068" cy="523220"/>
          </a:xfrm>
          <a:prstGeom prst="rect">
            <a:avLst/>
          </a:prstGeom>
          <a:noFill/>
        </p:spPr>
        <p:txBody>
          <a:bodyPr wrap="square">
            <a:spAutoFit/>
          </a:bodyPr>
          <a:lstStyle/>
          <a:p>
            <a:pPr algn="l"/>
            <a:r>
              <a:rPr lang="en-US" sz="2800" b="0" i="0" dirty="0">
                <a:effectLst/>
                <a:latin typeface="Cambria" panose="02040503050406030204" pitchFamily="18" charset="0"/>
                <a:ea typeface="Cambria" panose="02040503050406030204" pitchFamily="18" charset="0"/>
              </a:rPr>
              <a:t>(</a:t>
            </a:r>
            <a:r>
              <a:rPr lang="en-US" sz="2800" b="0" i="0" dirty="0" err="1">
                <a:effectLst/>
                <a:latin typeface="Cambria" panose="02040503050406030204" pitchFamily="18" charset="0"/>
                <a:ea typeface="Cambria" panose="02040503050406030204" pitchFamily="18" charset="0"/>
              </a:rPr>
              <a:t>Zarpies</a:t>
            </a:r>
            <a:r>
              <a:rPr lang="en-US" sz="2800" b="0" i="0" dirty="0">
                <a:effectLst/>
                <a:latin typeface="Cambria" panose="02040503050406030204" pitchFamily="18" charset="0"/>
                <a:ea typeface="Cambria" panose="02040503050406030204" pitchFamily="18" charset="0"/>
              </a:rPr>
              <a:t>,</a:t>
            </a:r>
          </a:p>
        </p:txBody>
      </p:sp>
      <p:sp>
        <p:nvSpPr>
          <p:cNvPr id="34" name="TextBox 33">
            <a:extLst>
              <a:ext uri="{FF2B5EF4-FFF2-40B4-BE49-F238E27FC236}">
                <a16:creationId xmlns:a16="http://schemas.microsoft.com/office/drawing/2014/main" id="{C12B672A-598A-4734-8F45-683409CE791D}"/>
              </a:ext>
            </a:extLst>
          </p:cNvPr>
          <p:cNvSpPr txBox="1"/>
          <p:nvPr/>
        </p:nvSpPr>
        <p:spPr>
          <a:xfrm>
            <a:off x="7299046" y="5503724"/>
            <a:ext cx="1591401" cy="523220"/>
          </a:xfrm>
          <a:prstGeom prst="rect">
            <a:avLst/>
          </a:prstGeom>
          <a:noFill/>
        </p:spPr>
        <p:txBody>
          <a:bodyPr wrap="square">
            <a:spAutoFit/>
          </a:bodyPr>
          <a:lstStyle/>
          <a:p>
            <a:pPr algn="l"/>
            <a:r>
              <a:rPr lang="en-US" sz="2800" b="1" i="0" dirty="0" err="1">
                <a:effectLst/>
                <a:latin typeface="Cambria" panose="02040503050406030204" pitchFamily="18" charset="0"/>
                <a:ea typeface="Cambria" panose="02040503050406030204" pitchFamily="18" charset="0"/>
              </a:rPr>
              <a:t>Vawns</a:t>
            </a:r>
            <a:r>
              <a:rPr lang="en-US" sz="2800" i="0" dirty="0">
                <a:effectLst/>
                <a:latin typeface="Cambria" panose="02040503050406030204" pitchFamily="18" charset="0"/>
                <a:ea typeface="Cambria" panose="02040503050406030204" pitchFamily="18" charset="0"/>
              </a:rPr>
              <a:t>)</a:t>
            </a:r>
          </a:p>
        </p:txBody>
      </p:sp>
      <p:pic>
        <p:nvPicPr>
          <p:cNvPr id="8" name="Picture 7">
            <a:extLst>
              <a:ext uri="{FF2B5EF4-FFF2-40B4-BE49-F238E27FC236}">
                <a16:creationId xmlns:a16="http://schemas.microsoft.com/office/drawing/2014/main" id="{454D74B5-377E-41F0-A6D6-97922F0B35BA}"/>
              </a:ext>
            </a:extLst>
          </p:cNvPr>
          <p:cNvPicPr>
            <a:picLocks noChangeAspect="1"/>
          </p:cNvPicPr>
          <p:nvPr/>
        </p:nvPicPr>
        <p:blipFill>
          <a:blip r:embed="rId5"/>
          <a:srcRect/>
          <a:stretch/>
        </p:blipFill>
        <p:spPr>
          <a:xfrm>
            <a:off x="6564519" y="1921578"/>
            <a:ext cx="897638" cy="1455792"/>
          </a:xfrm>
          <a:prstGeom prst="rect">
            <a:avLst/>
          </a:prstGeom>
        </p:spPr>
      </p:pic>
      <p:sp>
        <p:nvSpPr>
          <p:cNvPr id="12" name="Rectangle 11">
            <a:extLst>
              <a:ext uri="{FF2B5EF4-FFF2-40B4-BE49-F238E27FC236}">
                <a16:creationId xmlns:a16="http://schemas.microsoft.com/office/drawing/2014/main" id="{14C6B0A1-5497-4A6D-8DD1-5B90F513D1B6}"/>
              </a:ext>
            </a:extLst>
          </p:cNvPr>
          <p:cNvSpPr/>
          <p:nvPr/>
        </p:nvSpPr>
        <p:spPr>
          <a:xfrm>
            <a:off x="364308" y="1875260"/>
            <a:ext cx="11320485" cy="43477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800" b="0" i="0" dirty="0">
              <a:solidFill>
                <a:srgbClr val="404040"/>
              </a:solidFill>
              <a:effectLst/>
              <a:latin typeface="Cambria" panose="02040503050406030204" pitchFamily="18" charset="0"/>
              <a:ea typeface="Cambria" panose="02040503050406030204" pitchFamily="18" charset="0"/>
            </a:endParaRPr>
          </a:p>
        </p:txBody>
      </p:sp>
      <p:sp>
        <p:nvSpPr>
          <p:cNvPr id="13" name="Content Placeholder 2">
            <a:extLst>
              <a:ext uri="{FF2B5EF4-FFF2-40B4-BE49-F238E27FC236}">
                <a16:creationId xmlns:a16="http://schemas.microsoft.com/office/drawing/2014/main" id="{175BB500-BDD0-4D95-940E-118C2D9E3436}"/>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sz="2000" dirty="0">
                <a:solidFill>
                  <a:schemeClr val="bg1">
                    <a:lumMod val="75000"/>
                  </a:schemeClr>
                </a:solidFill>
                <a:latin typeface="Gill Sans Nova" panose="020B0602020104020203" pitchFamily="34" charset="0"/>
              </a:rPr>
              <a:t>Calibration</a:t>
            </a:r>
            <a:r>
              <a:rPr lang="en-US" sz="2000" dirty="0">
                <a:solidFill>
                  <a:schemeClr val="bg1"/>
                </a:solidFill>
                <a:latin typeface="Gill Sans Nova" panose="020B0602020104020203" pitchFamily="34" charset="0"/>
              </a:rPr>
              <a:t> </a:t>
            </a:r>
            <a:r>
              <a:rPr lang="en-US" sz="2000" dirty="0">
                <a:solidFill>
                  <a:schemeClr val="bg1">
                    <a:lumMod val="75000"/>
                  </a:schemeClr>
                </a:solidFill>
                <a:latin typeface="Gill Sans Nova" panose="020B0602020104020203" pitchFamily="34" charset="0"/>
              </a:rPr>
              <a:t>&gt; Intro/contrast &gt; Construal &gt; </a:t>
            </a:r>
            <a:r>
              <a:rPr lang="en-US" sz="2000" dirty="0">
                <a:solidFill>
                  <a:schemeClr val="bg1"/>
                </a:solidFill>
                <a:latin typeface="Gill Sans Nova" panose="020B0602020104020203" pitchFamily="34" charset="0"/>
              </a:rPr>
              <a:t>Possibility of change </a:t>
            </a:r>
            <a:r>
              <a:rPr lang="en-US" sz="2000" dirty="0">
                <a:solidFill>
                  <a:schemeClr val="bg1">
                    <a:lumMod val="75000"/>
                  </a:schemeClr>
                </a:solidFill>
                <a:latin typeface="Gill Sans Nova" panose="020B0602020104020203" pitchFamily="34" charset="0"/>
              </a:rPr>
              <a:t>&gt; Switched context &gt; Normativity &gt; Intervention</a:t>
            </a:r>
          </a:p>
        </p:txBody>
      </p:sp>
    </p:spTree>
    <p:extLst>
      <p:ext uri="{BB962C8B-B14F-4D97-AF65-F5344CB8AC3E}">
        <p14:creationId xmlns:p14="http://schemas.microsoft.com/office/powerpoint/2010/main" val="26741581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4" name="TextBox 3">
            <a:extLst>
              <a:ext uri="{FF2B5EF4-FFF2-40B4-BE49-F238E27FC236}">
                <a16:creationId xmlns:a16="http://schemas.microsoft.com/office/drawing/2014/main" id="{006ED6AE-A15B-4DC7-8546-AD88AC612C49}"/>
              </a:ext>
            </a:extLst>
          </p:cNvPr>
          <p:cNvSpPr txBox="1"/>
          <p:nvPr/>
        </p:nvSpPr>
        <p:spPr>
          <a:xfrm>
            <a:off x="521318" y="2813437"/>
            <a:ext cx="5574681" cy="523220"/>
          </a:xfrm>
          <a:prstGeom prst="rect">
            <a:avLst/>
          </a:prstGeom>
          <a:noFill/>
        </p:spPr>
        <p:txBody>
          <a:bodyPr wrap="square">
            <a:spAutoFit/>
          </a:bodyPr>
          <a:lstStyle/>
          <a:p>
            <a:pPr algn="l"/>
            <a:r>
              <a:rPr lang="en-US" sz="2800" b="0" i="0" dirty="0">
                <a:effectLst/>
                <a:latin typeface="Cambria" panose="02040503050406030204" pitchFamily="18" charset="0"/>
                <a:ea typeface="Cambria" panose="02040503050406030204" pitchFamily="18" charset="0"/>
              </a:rPr>
              <a:t>Can </a:t>
            </a:r>
            <a:r>
              <a:rPr lang="en-US" sz="2800" b="0" i="0" dirty="0" err="1">
                <a:effectLst/>
                <a:latin typeface="Cambria" panose="02040503050406030204" pitchFamily="18" charset="0"/>
                <a:ea typeface="Cambria" panose="02040503050406030204" pitchFamily="18" charset="0"/>
              </a:rPr>
              <a:t>Zarpies</a:t>
            </a:r>
            <a:r>
              <a:rPr lang="en-US" sz="2800" b="0" i="0" dirty="0">
                <a:effectLst/>
                <a:latin typeface="Cambria" panose="02040503050406030204" pitchFamily="18" charset="0"/>
                <a:ea typeface="Cambria" panose="02040503050406030204" pitchFamily="18" charset="0"/>
              </a:rPr>
              <a:t> also eat </a:t>
            </a:r>
            <a:r>
              <a:rPr lang="en-US" sz="2800" dirty="0" err="1">
                <a:latin typeface="Cambria" panose="02040503050406030204" pitchFamily="18" charset="0"/>
                <a:ea typeface="Cambria" panose="02040503050406030204" pitchFamily="18" charset="0"/>
              </a:rPr>
              <a:t>round</a:t>
            </a:r>
            <a:r>
              <a:rPr lang="en-US" sz="2800" b="0" i="0" dirty="0" err="1">
                <a:effectLst/>
                <a:latin typeface="Cambria" panose="02040503050406030204" pitchFamily="18" charset="0"/>
                <a:ea typeface="Cambria" panose="02040503050406030204" pitchFamily="18" charset="0"/>
              </a:rPr>
              <a:t>berries</a:t>
            </a:r>
            <a:r>
              <a:rPr lang="en-US" sz="2800" b="0" i="0" dirty="0">
                <a:effectLst/>
                <a:latin typeface="Cambria" panose="02040503050406030204" pitchFamily="18" charset="0"/>
                <a:ea typeface="Cambria" panose="02040503050406030204" pitchFamily="18" charset="0"/>
              </a:rPr>
              <a:t>? </a:t>
            </a:r>
          </a:p>
        </p:txBody>
      </p:sp>
      <p:pic>
        <p:nvPicPr>
          <p:cNvPr id="9" name="Picture 8">
            <a:extLst>
              <a:ext uri="{FF2B5EF4-FFF2-40B4-BE49-F238E27FC236}">
                <a16:creationId xmlns:a16="http://schemas.microsoft.com/office/drawing/2014/main" id="{39542E91-D448-4C8F-A47C-03C4E361C0F2}"/>
              </a:ext>
            </a:extLst>
          </p:cNvPr>
          <p:cNvPicPr>
            <a:picLocks noChangeAspect="1"/>
          </p:cNvPicPr>
          <p:nvPr/>
        </p:nvPicPr>
        <p:blipFill>
          <a:blip r:embed="rId3"/>
          <a:srcRect/>
          <a:stretch/>
        </p:blipFill>
        <p:spPr>
          <a:xfrm>
            <a:off x="8056311" y="3068608"/>
            <a:ext cx="805273" cy="1305994"/>
          </a:xfrm>
          <a:prstGeom prst="rect">
            <a:avLst/>
          </a:prstGeom>
        </p:spPr>
      </p:pic>
      <p:pic>
        <p:nvPicPr>
          <p:cNvPr id="12" name="Picture 11">
            <a:extLst>
              <a:ext uri="{FF2B5EF4-FFF2-40B4-BE49-F238E27FC236}">
                <a16:creationId xmlns:a16="http://schemas.microsoft.com/office/drawing/2014/main" id="{D501C6A4-8815-43E3-B980-4071F3B02420}"/>
              </a:ext>
            </a:extLst>
          </p:cNvPr>
          <p:cNvPicPr>
            <a:picLocks noChangeAspect="1"/>
          </p:cNvPicPr>
          <p:nvPr/>
        </p:nvPicPr>
        <p:blipFill>
          <a:blip r:embed="rId4"/>
          <a:stretch>
            <a:fillRect/>
          </a:stretch>
        </p:blipFill>
        <p:spPr>
          <a:xfrm>
            <a:off x="4789074" y="2728742"/>
            <a:ext cx="2720259" cy="2605498"/>
          </a:xfrm>
          <a:prstGeom prst="rect">
            <a:avLst/>
          </a:prstGeom>
        </p:spPr>
      </p:pic>
      <p:sp>
        <p:nvSpPr>
          <p:cNvPr id="16" name="TextBox 15">
            <a:extLst>
              <a:ext uri="{FF2B5EF4-FFF2-40B4-BE49-F238E27FC236}">
                <a16:creationId xmlns:a16="http://schemas.microsoft.com/office/drawing/2014/main" id="{FFAACA71-1082-45C0-857D-B93F3C9BBCA5}"/>
              </a:ext>
            </a:extLst>
          </p:cNvPr>
          <p:cNvSpPr txBox="1"/>
          <p:nvPr/>
        </p:nvSpPr>
        <p:spPr>
          <a:xfrm>
            <a:off x="7509333" y="3547699"/>
            <a:ext cx="546978" cy="830997"/>
          </a:xfrm>
          <a:prstGeom prst="rect">
            <a:avLst/>
          </a:prstGeom>
          <a:noFill/>
        </p:spPr>
        <p:txBody>
          <a:bodyPr wrap="square">
            <a:spAutoFit/>
          </a:bodyPr>
          <a:lstStyle/>
          <a:p>
            <a:pPr algn="l"/>
            <a:r>
              <a:rPr lang="en-US" sz="4800" b="1" i="0" dirty="0">
                <a:effectLst/>
                <a:latin typeface="Cambria" panose="02040503050406030204" pitchFamily="18" charset="0"/>
                <a:ea typeface="Cambria" panose="02040503050406030204" pitchFamily="18" charset="0"/>
              </a:rPr>
              <a:t>?</a:t>
            </a:r>
          </a:p>
        </p:txBody>
      </p:sp>
      <p:sp>
        <p:nvSpPr>
          <p:cNvPr id="18" name="TextBox 17">
            <a:extLst>
              <a:ext uri="{FF2B5EF4-FFF2-40B4-BE49-F238E27FC236}">
                <a16:creationId xmlns:a16="http://schemas.microsoft.com/office/drawing/2014/main" id="{F3B43ADF-767E-4B45-83A8-D2C7133A8C30}"/>
              </a:ext>
            </a:extLst>
          </p:cNvPr>
          <p:cNvSpPr txBox="1"/>
          <p:nvPr/>
        </p:nvSpPr>
        <p:spPr>
          <a:xfrm>
            <a:off x="521318" y="1455004"/>
            <a:ext cx="11480181" cy="1261884"/>
          </a:xfrm>
          <a:prstGeom prst="rect">
            <a:avLst/>
          </a:prstGeom>
          <a:noFill/>
        </p:spPr>
        <p:txBody>
          <a:bodyPr wrap="square">
            <a:spAutoFit/>
          </a:bodyPr>
          <a:lstStyle/>
          <a:p>
            <a:r>
              <a:rPr lang="en-US" sz="3200" dirty="0">
                <a:latin typeface="Gill Sans Nova" panose="020B0602020104020203" pitchFamily="34" charset="0"/>
                <a:cs typeface="Helvetica" panose="020B0604020202020204" pitchFamily="34" charset="0"/>
              </a:rPr>
              <a:t>Possibility of change</a:t>
            </a:r>
          </a:p>
          <a:p>
            <a:r>
              <a:rPr lang="en-US" sz="2400" dirty="0">
                <a:latin typeface="Gill Sans Nova" panose="020B0602020104020203" pitchFamily="34" charset="0"/>
                <a:cs typeface="Helvetica" panose="020B0604020202020204" pitchFamily="34" charset="0"/>
              </a:rPr>
              <a:t>From traditional flexibility measures in development of gender stereotypes </a:t>
            </a:r>
            <a:br>
              <a:rPr lang="en-US" sz="2400" dirty="0">
                <a:latin typeface="Gill Sans Nova" panose="020B0602020104020203" pitchFamily="34" charset="0"/>
                <a:cs typeface="Helvetica" panose="020B0604020202020204" pitchFamily="34" charset="0"/>
              </a:rPr>
            </a:br>
            <a:r>
              <a:rPr lang="en-US" sz="2000" dirty="0">
                <a:latin typeface="Gill Sans Nova" panose="020B0602020104020203" pitchFamily="34" charset="0"/>
                <a:cs typeface="Helvetica" panose="020B0604020202020204" pitchFamily="34" charset="0"/>
              </a:rPr>
              <a:t>(Levy et al., 1995, Blakemore &amp; Russ, 1997)</a:t>
            </a:r>
            <a:endParaRPr lang="en-US" sz="2400" dirty="0">
              <a:latin typeface="Gill Sans Nova" panose="020B0602020104020203" pitchFamily="34" charset="0"/>
              <a:cs typeface="Helvetica" panose="020B0604020202020204" pitchFamily="34" charset="0"/>
            </a:endParaRPr>
          </a:p>
        </p:txBody>
      </p:sp>
      <p:sp>
        <p:nvSpPr>
          <p:cNvPr id="19" name="TextBox 18">
            <a:extLst>
              <a:ext uri="{FF2B5EF4-FFF2-40B4-BE49-F238E27FC236}">
                <a16:creationId xmlns:a16="http://schemas.microsoft.com/office/drawing/2014/main" id="{E2434317-6BE1-4D64-BAAE-F5CC2D788A03}"/>
              </a:ext>
            </a:extLst>
          </p:cNvPr>
          <p:cNvSpPr txBox="1"/>
          <p:nvPr/>
        </p:nvSpPr>
        <p:spPr>
          <a:xfrm>
            <a:off x="521318" y="5438287"/>
            <a:ext cx="9522619" cy="523220"/>
          </a:xfrm>
          <a:prstGeom prst="rect">
            <a:avLst/>
          </a:prstGeom>
          <a:noFill/>
        </p:spPr>
        <p:txBody>
          <a:bodyPr wrap="square">
            <a:spAutoFit/>
          </a:bodyPr>
          <a:lstStyle/>
          <a:p>
            <a:pPr algn="l"/>
            <a:r>
              <a:rPr lang="en-US" sz="2800" b="0" dirty="0">
                <a:effectLst/>
                <a:latin typeface="Cambria" panose="02040503050406030204" pitchFamily="18" charset="0"/>
                <a:ea typeface="Cambria" panose="02040503050406030204" pitchFamily="18" charset="0"/>
              </a:rPr>
              <a:t>(For sure no, 	Maybe no, 	Maybe yes, 	For sure yes)</a:t>
            </a:r>
          </a:p>
        </p:txBody>
      </p:sp>
      <p:sp>
        <p:nvSpPr>
          <p:cNvPr id="11" name="Rectangle 10">
            <a:extLst>
              <a:ext uri="{FF2B5EF4-FFF2-40B4-BE49-F238E27FC236}">
                <a16:creationId xmlns:a16="http://schemas.microsoft.com/office/drawing/2014/main" id="{F72A0EE8-3D53-4C49-903D-986E34402ACC}"/>
              </a:ext>
            </a:extLst>
          </p:cNvPr>
          <p:cNvSpPr/>
          <p:nvPr/>
        </p:nvSpPr>
        <p:spPr>
          <a:xfrm>
            <a:off x="364308" y="2813436"/>
            <a:ext cx="11320485" cy="340956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800" b="0" i="0" dirty="0">
              <a:solidFill>
                <a:srgbClr val="404040"/>
              </a:solidFill>
              <a:effectLst/>
              <a:latin typeface="Cambria" panose="02040503050406030204" pitchFamily="18" charset="0"/>
              <a:ea typeface="Cambria" panose="02040503050406030204" pitchFamily="18" charset="0"/>
            </a:endParaRPr>
          </a:p>
        </p:txBody>
      </p:sp>
      <p:sp>
        <p:nvSpPr>
          <p:cNvPr id="13" name="Content Placeholder 2">
            <a:extLst>
              <a:ext uri="{FF2B5EF4-FFF2-40B4-BE49-F238E27FC236}">
                <a16:creationId xmlns:a16="http://schemas.microsoft.com/office/drawing/2014/main" id="{57047829-D758-4C90-B050-93052F503D70}"/>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sz="2000" dirty="0">
                <a:solidFill>
                  <a:schemeClr val="bg1">
                    <a:lumMod val="75000"/>
                  </a:schemeClr>
                </a:solidFill>
                <a:latin typeface="Gill Sans Nova" panose="020B0602020104020203" pitchFamily="34" charset="0"/>
              </a:rPr>
              <a:t>Calibration</a:t>
            </a:r>
            <a:r>
              <a:rPr lang="en-US" sz="2000" dirty="0">
                <a:solidFill>
                  <a:schemeClr val="bg1"/>
                </a:solidFill>
                <a:latin typeface="Gill Sans Nova" panose="020B0602020104020203" pitchFamily="34" charset="0"/>
              </a:rPr>
              <a:t> </a:t>
            </a:r>
            <a:r>
              <a:rPr lang="en-US" sz="2000" dirty="0">
                <a:solidFill>
                  <a:schemeClr val="bg1">
                    <a:lumMod val="75000"/>
                  </a:schemeClr>
                </a:solidFill>
                <a:latin typeface="Gill Sans Nova" panose="020B0602020104020203" pitchFamily="34" charset="0"/>
              </a:rPr>
              <a:t>&gt; Intro/contrast &gt; Construal &gt; </a:t>
            </a:r>
            <a:r>
              <a:rPr lang="en-US" sz="2000" dirty="0">
                <a:solidFill>
                  <a:schemeClr val="bg1"/>
                </a:solidFill>
                <a:latin typeface="Gill Sans Nova" panose="020B0602020104020203" pitchFamily="34" charset="0"/>
              </a:rPr>
              <a:t>Possibility of change </a:t>
            </a:r>
            <a:r>
              <a:rPr lang="en-US" sz="2000" dirty="0">
                <a:solidFill>
                  <a:schemeClr val="bg1">
                    <a:lumMod val="75000"/>
                  </a:schemeClr>
                </a:solidFill>
                <a:latin typeface="Gill Sans Nova" panose="020B0602020104020203" pitchFamily="34" charset="0"/>
              </a:rPr>
              <a:t>&gt; Switched context &gt; Normativity &gt; Intervention</a:t>
            </a:r>
          </a:p>
        </p:txBody>
      </p:sp>
    </p:spTree>
    <p:extLst>
      <p:ext uri="{BB962C8B-B14F-4D97-AF65-F5344CB8AC3E}">
        <p14:creationId xmlns:p14="http://schemas.microsoft.com/office/powerpoint/2010/main" val="31796635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CDF6AC5-51E2-46D0-A451-D194AD4A3627}"/>
              </a:ext>
            </a:extLst>
          </p:cNvPr>
          <p:cNvGrpSpPr/>
          <p:nvPr/>
        </p:nvGrpSpPr>
        <p:grpSpPr>
          <a:xfrm>
            <a:off x="6360438" y="-1174837"/>
            <a:ext cx="3902649" cy="3879754"/>
            <a:chOff x="-1067452" y="-8544488"/>
            <a:chExt cx="14374544" cy="14290216"/>
          </a:xfrm>
        </p:grpSpPr>
        <p:grpSp>
          <p:nvGrpSpPr>
            <p:cNvPr id="21" name="Group 20">
              <a:extLst>
                <a:ext uri="{FF2B5EF4-FFF2-40B4-BE49-F238E27FC236}">
                  <a16:creationId xmlns:a16="http://schemas.microsoft.com/office/drawing/2014/main" id="{DF6FCF32-20EE-43C2-AC53-AD43BCD84E67}"/>
                </a:ext>
              </a:extLst>
            </p:cNvPr>
            <p:cNvGrpSpPr/>
            <p:nvPr/>
          </p:nvGrpSpPr>
          <p:grpSpPr>
            <a:xfrm>
              <a:off x="-1067452" y="-8544488"/>
              <a:ext cx="14374544" cy="14290216"/>
              <a:chOff x="-971446" y="1649579"/>
              <a:chExt cx="14374544" cy="14290216"/>
            </a:xfrm>
          </p:grpSpPr>
          <p:pic>
            <p:nvPicPr>
              <p:cNvPr id="22" name="Picture 21" descr="A picture containing food, indoor, sitting, table&#10;&#10;Description automatically generated">
                <a:extLst>
                  <a:ext uri="{FF2B5EF4-FFF2-40B4-BE49-F238E27FC236}">
                    <a16:creationId xmlns:a16="http://schemas.microsoft.com/office/drawing/2014/main" id="{2B20DA6D-510C-46F9-A9FD-7DD638EAEF82}"/>
                  </a:ext>
                </a:extLst>
              </p:cNvPr>
              <p:cNvPicPr>
                <a:picLocks noChangeAspect="1"/>
              </p:cNvPicPr>
              <p:nvPr/>
            </p:nvPicPr>
            <p:blipFill>
              <a:blip r:embed="rId3">
                <a:alphaModFix/>
              </a:blip>
              <a:stretch>
                <a:fillRect/>
              </a:stretch>
            </p:blipFill>
            <p:spPr>
              <a:xfrm flipH="1">
                <a:off x="-971446" y="1649579"/>
                <a:ext cx="14374544" cy="14290216"/>
              </a:xfrm>
              <a:prstGeom prst="rect">
                <a:avLst/>
              </a:prstGeom>
            </p:spPr>
          </p:pic>
          <p:pic>
            <p:nvPicPr>
              <p:cNvPr id="23" name="Picture 22" descr="A picture containing icon&#10;&#10;Description automatically generated">
                <a:extLst>
                  <a:ext uri="{FF2B5EF4-FFF2-40B4-BE49-F238E27FC236}">
                    <a16:creationId xmlns:a16="http://schemas.microsoft.com/office/drawing/2014/main" id="{F5AE9503-74F5-40D8-9881-E0B01FADF2F7}"/>
                  </a:ext>
                </a:extLst>
              </p:cNvPr>
              <p:cNvPicPr>
                <a:picLocks noChangeAspect="1"/>
              </p:cNvPicPr>
              <p:nvPr/>
            </p:nvPicPr>
            <p:blipFill>
              <a:blip r:embed="rId4"/>
              <a:stretch>
                <a:fillRect/>
              </a:stretch>
            </p:blipFill>
            <p:spPr>
              <a:xfrm rot="317925">
                <a:off x="6800854" y="2334457"/>
                <a:ext cx="1849423" cy="1771401"/>
              </a:xfrm>
              <a:prstGeom prst="rect">
                <a:avLst/>
              </a:prstGeom>
            </p:spPr>
          </p:pic>
          <p:pic>
            <p:nvPicPr>
              <p:cNvPr id="24" name="Picture 23" descr="A picture containing icon&#10;&#10;Description automatically generated">
                <a:extLst>
                  <a:ext uri="{FF2B5EF4-FFF2-40B4-BE49-F238E27FC236}">
                    <a16:creationId xmlns:a16="http://schemas.microsoft.com/office/drawing/2014/main" id="{CBD077C6-629A-4C19-AC26-6D4502E3C9C0}"/>
                  </a:ext>
                </a:extLst>
              </p:cNvPr>
              <p:cNvPicPr>
                <a:picLocks noChangeAspect="1"/>
              </p:cNvPicPr>
              <p:nvPr/>
            </p:nvPicPr>
            <p:blipFill>
              <a:blip r:embed="rId4"/>
              <a:stretch>
                <a:fillRect/>
              </a:stretch>
            </p:blipFill>
            <p:spPr>
              <a:xfrm rot="20373463" flipH="1">
                <a:off x="2789795" y="3145756"/>
                <a:ext cx="1914470" cy="1833703"/>
              </a:xfrm>
              <a:prstGeom prst="rect">
                <a:avLst/>
              </a:prstGeom>
            </p:spPr>
          </p:pic>
          <p:pic>
            <p:nvPicPr>
              <p:cNvPr id="25" name="Picture 24" descr="A picture containing icon&#10;&#10;Description automatically generated">
                <a:extLst>
                  <a:ext uri="{FF2B5EF4-FFF2-40B4-BE49-F238E27FC236}">
                    <a16:creationId xmlns:a16="http://schemas.microsoft.com/office/drawing/2014/main" id="{8593F407-F943-460D-8193-4B6A7F434899}"/>
                  </a:ext>
                </a:extLst>
              </p:cNvPr>
              <p:cNvPicPr>
                <a:picLocks noChangeAspect="1"/>
              </p:cNvPicPr>
              <p:nvPr/>
            </p:nvPicPr>
            <p:blipFill>
              <a:blip r:embed="rId4"/>
              <a:stretch>
                <a:fillRect/>
              </a:stretch>
            </p:blipFill>
            <p:spPr>
              <a:xfrm rot="393881" flipH="1">
                <a:off x="6319035" y="4295789"/>
                <a:ext cx="2005108" cy="1920517"/>
              </a:xfrm>
              <a:prstGeom prst="rect">
                <a:avLst/>
              </a:prstGeom>
            </p:spPr>
          </p:pic>
          <p:pic>
            <p:nvPicPr>
              <p:cNvPr id="26" name="Picture 25" descr="A picture containing icon&#10;&#10;Description automatically generated">
                <a:extLst>
                  <a:ext uri="{FF2B5EF4-FFF2-40B4-BE49-F238E27FC236}">
                    <a16:creationId xmlns:a16="http://schemas.microsoft.com/office/drawing/2014/main" id="{F4F33A31-E9B2-4B27-B43A-4C8C46D0456A}"/>
                  </a:ext>
                </a:extLst>
              </p:cNvPr>
              <p:cNvPicPr>
                <a:picLocks noChangeAspect="1"/>
              </p:cNvPicPr>
              <p:nvPr/>
            </p:nvPicPr>
            <p:blipFill>
              <a:blip r:embed="rId4"/>
              <a:stretch>
                <a:fillRect/>
              </a:stretch>
            </p:blipFill>
            <p:spPr>
              <a:xfrm rot="21340281">
                <a:off x="4581625" y="4594133"/>
                <a:ext cx="1288690" cy="1234325"/>
              </a:xfrm>
              <a:prstGeom prst="rect">
                <a:avLst/>
              </a:prstGeom>
            </p:spPr>
          </p:pic>
        </p:grpSp>
        <p:pic>
          <p:nvPicPr>
            <p:cNvPr id="27" name="Picture 26" descr="A picture containing icon&#10;&#10;Description automatically generated">
              <a:extLst>
                <a:ext uri="{FF2B5EF4-FFF2-40B4-BE49-F238E27FC236}">
                  <a16:creationId xmlns:a16="http://schemas.microsoft.com/office/drawing/2014/main" id="{2FA87EB0-9F69-49A0-A758-6B519D0178D2}"/>
                </a:ext>
              </a:extLst>
            </p:cNvPr>
            <p:cNvPicPr>
              <a:picLocks noChangeAspect="1"/>
            </p:cNvPicPr>
            <p:nvPr/>
          </p:nvPicPr>
          <p:blipFill>
            <a:blip r:embed="rId4"/>
            <a:stretch>
              <a:fillRect/>
            </a:stretch>
          </p:blipFill>
          <p:spPr>
            <a:xfrm>
              <a:off x="4349785" y="1446227"/>
              <a:ext cx="3240950" cy="3104223"/>
            </a:xfrm>
            <a:prstGeom prst="rect">
              <a:avLst/>
            </a:prstGeom>
          </p:spPr>
        </p:pic>
      </p:gr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4" name="TextBox 3">
            <a:extLst>
              <a:ext uri="{FF2B5EF4-FFF2-40B4-BE49-F238E27FC236}">
                <a16:creationId xmlns:a16="http://schemas.microsoft.com/office/drawing/2014/main" id="{006ED6AE-A15B-4DC7-8546-AD88AC612C49}"/>
              </a:ext>
            </a:extLst>
          </p:cNvPr>
          <p:cNvSpPr txBox="1"/>
          <p:nvPr/>
        </p:nvSpPr>
        <p:spPr>
          <a:xfrm>
            <a:off x="521317" y="2719692"/>
            <a:ext cx="10962122" cy="954107"/>
          </a:xfrm>
          <a:prstGeom prst="rect">
            <a:avLst/>
          </a:prstGeom>
          <a:noFill/>
        </p:spPr>
        <p:txBody>
          <a:bodyPr wrap="square">
            <a:spAutoFit/>
          </a:bodyPr>
          <a:lstStyle/>
          <a:p>
            <a:pPr algn="l"/>
            <a:r>
              <a:rPr lang="en-US" sz="2800" b="0" i="0" dirty="0">
                <a:solidFill>
                  <a:srgbClr val="404040"/>
                </a:solidFill>
                <a:effectLst/>
                <a:latin typeface="Cambria" panose="02040503050406030204" pitchFamily="18" charset="0"/>
                <a:ea typeface="Cambria" panose="02040503050406030204" pitchFamily="18" charset="0"/>
              </a:rPr>
              <a:t>Look, here's another </a:t>
            </a:r>
            <a:r>
              <a:rPr lang="en-US" sz="2800" b="0" i="0" dirty="0" err="1">
                <a:solidFill>
                  <a:srgbClr val="404040"/>
                </a:solidFill>
                <a:effectLst/>
                <a:latin typeface="Cambria" panose="02040503050406030204" pitchFamily="18" charset="0"/>
                <a:ea typeface="Cambria" panose="02040503050406030204" pitchFamily="18" charset="0"/>
              </a:rPr>
              <a:t>Zarpie</a:t>
            </a:r>
            <a:r>
              <a:rPr lang="en-US" sz="2800" dirty="0">
                <a:solidFill>
                  <a:srgbClr val="404040"/>
                </a:solidFill>
                <a:latin typeface="Cambria" panose="02040503050406030204" pitchFamily="18" charset="0"/>
                <a:ea typeface="Cambria" panose="02040503050406030204" pitchFamily="18" charset="0"/>
              </a:rPr>
              <a:t>. </a:t>
            </a:r>
            <a:r>
              <a:rPr lang="en-US" sz="2800" b="0" i="0" dirty="0">
                <a:solidFill>
                  <a:srgbClr val="404040"/>
                </a:solidFill>
                <a:effectLst/>
                <a:latin typeface="Cambria" panose="02040503050406030204" pitchFamily="18" charset="0"/>
                <a:ea typeface="Cambria" panose="02040503050406030204" pitchFamily="18" charset="0"/>
              </a:rPr>
              <a:t>This </a:t>
            </a:r>
            <a:r>
              <a:rPr lang="en-US" sz="2800" b="0" i="0" dirty="0" err="1">
                <a:solidFill>
                  <a:srgbClr val="404040"/>
                </a:solidFill>
                <a:effectLst/>
                <a:latin typeface="Cambria" panose="02040503050406030204" pitchFamily="18" charset="0"/>
                <a:ea typeface="Cambria" panose="02040503050406030204" pitchFamily="18" charset="0"/>
              </a:rPr>
              <a:t>Zarpie</a:t>
            </a:r>
            <a:r>
              <a:rPr lang="en-US" sz="2800" b="0" i="0" dirty="0">
                <a:solidFill>
                  <a:srgbClr val="404040"/>
                </a:solidFill>
                <a:effectLst/>
                <a:latin typeface="Cambria" panose="02040503050406030204" pitchFamily="18" charset="0"/>
                <a:ea typeface="Cambria" panose="02040503050406030204" pitchFamily="18" charset="0"/>
              </a:rPr>
              <a:t> lives on the other side of the planet. Which berries do you think this </a:t>
            </a:r>
            <a:r>
              <a:rPr lang="en-US" sz="2800" b="0" i="0" dirty="0" err="1">
                <a:solidFill>
                  <a:srgbClr val="404040"/>
                </a:solidFill>
                <a:effectLst/>
                <a:latin typeface="Cambria" panose="02040503050406030204" pitchFamily="18" charset="0"/>
                <a:ea typeface="Cambria" panose="02040503050406030204" pitchFamily="18" charset="0"/>
              </a:rPr>
              <a:t>Zarpie</a:t>
            </a:r>
            <a:r>
              <a:rPr lang="en-US" sz="2800" b="0" i="0" dirty="0">
                <a:solidFill>
                  <a:srgbClr val="404040"/>
                </a:solidFill>
                <a:effectLst/>
                <a:latin typeface="Cambria" panose="02040503050406030204" pitchFamily="18" charset="0"/>
                <a:ea typeface="Cambria" panose="02040503050406030204" pitchFamily="18" charset="0"/>
              </a:rPr>
              <a:t> eats? </a:t>
            </a:r>
          </a:p>
        </p:txBody>
      </p:sp>
      <p:sp>
        <p:nvSpPr>
          <p:cNvPr id="18" name="TextBox 17">
            <a:extLst>
              <a:ext uri="{FF2B5EF4-FFF2-40B4-BE49-F238E27FC236}">
                <a16:creationId xmlns:a16="http://schemas.microsoft.com/office/drawing/2014/main" id="{F3B43ADF-767E-4B45-83A8-D2C7133A8C30}"/>
              </a:ext>
            </a:extLst>
          </p:cNvPr>
          <p:cNvSpPr txBox="1"/>
          <p:nvPr/>
        </p:nvSpPr>
        <p:spPr>
          <a:xfrm>
            <a:off x="521318" y="1455004"/>
            <a:ext cx="4454443" cy="892552"/>
          </a:xfrm>
          <a:prstGeom prst="rect">
            <a:avLst/>
          </a:prstGeom>
          <a:noFill/>
        </p:spPr>
        <p:txBody>
          <a:bodyPr wrap="square">
            <a:spAutoFit/>
          </a:bodyPr>
          <a:lstStyle/>
          <a:p>
            <a:r>
              <a:rPr lang="en-US" sz="3200" dirty="0">
                <a:latin typeface="Gill Sans Nova" panose="020B0602020104020203" pitchFamily="34" charset="0"/>
                <a:cs typeface="Helvetica" panose="020B0604020202020204" pitchFamily="34" charset="0"/>
              </a:rPr>
              <a:t>Switched context</a:t>
            </a:r>
            <a:br>
              <a:rPr lang="en-US" sz="2400" dirty="0">
                <a:latin typeface="Gill Sans Nova" panose="020B0602020104020203" pitchFamily="34" charset="0"/>
                <a:cs typeface="Helvetica" panose="020B0604020202020204" pitchFamily="34" charset="0"/>
              </a:rPr>
            </a:br>
            <a:r>
              <a:rPr lang="en-US" sz="2000" dirty="0">
                <a:latin typeface="Gill Sans Nova" panose="020B0602020104020203" pitchFamily="34" charset="0"/>
                <a:cs typeface="Helvetica" panose="020B0604020202020204" pitchFamily="34" charset="0"/>
              </a:rPr>
              <a:t>(essentialism literature)</a:t>
            </a:r>
            <a:endParaRPr lang="en-US" sz="2400" dirty="0">
              <a:latin typeface="Gill Sans Nova" panose="020B0602020104020203" pitchFamily="34" charset="0"/>
              <a:cs typeface="Helvetica" panose="020B0604020202020204" pitchFamily="34" charset="0"/>
            </a:endParaRPr>
          </a:p>
        </p:txBody>
      </p:sp>
      <p:sp>
        <p:nvSpPr>
          <p:cNvPr id="13" name="TextBox 12">
            <a:extLst>
              <a:ext uri="{FF2B5EF4-FFF2-40B4-BE49-F238E27FC236}">
                <a16:creationId xmlns:a16="http://schemas.microsoft.com/office/drawing/2014/main" id="{BF4C6EB0-FCCA-47AA-8E03-FF52F3DAFE26}"/>
              </a:ext>
            </a:extLst>
          </p:cNvPr>
          <p:cNvSpPr txBox="1"/>
          <p:nvPr/>
        </p:nvSpPr>
        <p:spPr>
          <a:xfrm>
            <a:off x="4384475" y="4086073"/>
            <a:ext cx="5130999" cy="523220"/>
          </a:xfrm>
          <a:prstGeom prst="rect">
            <a:avLst/>
          </a:prstGeom>
          <a:noFill/>
        </p:spPr>
        <p:txBody>
          <a:bodyPr wrap="square">
            <a:spAutoFit/>
          </a:bodyPr>
          <a:lstStyle/>
          <a:p>
            <a:pPr algn="l"/>
            <a:r>
              <a:rPr lang="en-US" sz="2800" b="0" i="0" dirty="0">
                <a:effectLst/>
                <a:latin typeface="Cambria" panose="02040503050406030204" pitchFamily="18" charset="0"/>
                <a:ea typeface="Cambria" panose="02040503050406030204" pitchFamily="18" charset="0"/>
              </a:rPr>
              <a:t>(</a:t>
            </a:r>
            <a:r>
              <a:rPr lang="en-US" sz="2800" b="0" i="0" dirty="0" err="1">
                <a:effectLst/>
                <a:latin typeface="Cambria" panose="02040503050406030204" pitchFamily="18" charset="0"/>
                <a:ea typeface="Cambria" panose="02040503050406030204" pitchFamily="18" charset="0"/>
              </a:rPr>
              <a:t>Starberries</a:t>
            </a:r>
            <a:r>
              <a:rPr lang="en-US" sz="2800" b="0" i="0" dirty="0">
                <a:effectLst/>
                <a:latin typeface="Cambria" panose="02040503050406030204" pitchFamily="18" charset="0"/>
                <a:ea typeface="Cambria" panose="02040503050406030204" pitchFamily="18" charset="0"/>
              </a:rPr>
              <a:t>,	</a:t>
            </a:r>
            <a:r>
              <a:rPr lang="en-US" sz="2800" b="0" i="0" dirty="0" err="1">
                <a:effectLst/>
                <a:latin typeface="Cambria" panose="02040503050406030204" pitchFamily="18" charset="0"/>
                <a:ea typeface="Cambria" panose="02040503050406030204" pitchFamily="18" charset="0"/>
              </a:rPr>
              <a:t>Roundberries</a:t>
            </a:r>
            <a:r>
              <a:rPr lang="en-US" sz="2800" b="0" i="0" dirty="0">
                <a:effectLst/>
                <a:latin typeface="Cambria" panose="02040503050406030204" pitchFamily="18" charset="0"/>
                <a:ea typeface="Cambria" panose="02040503050406030204" pitchFamily="18" charset="0"/>
              </a:rPr>
              <a:t>)</a:t>
            </a:r>
          </a:p>
        </p:txBody>
      </p:sp>
      <p:sp>
        <p:nvSpPr>
          <p:cNvPr id="15" name="TextBox 14">
            <a:extLst>
              <a:ext uri="{FF2B5EF4-FFF2-40B4-BE49-F238E27FC236}">
                <a16:creationId xmlns:a16="http://schemas.microsoft.com/office/drawing/2014/main" id="{E7869D41-6033-41F3-986A-6B6F596DBBDC}"/>
              </a:ext>
            </a:extLst>
          </p:cNvPr>
          <p:cNvSpPr txBox="1"/>
          <p:nvPr/>
        </p:nvSpPr>
        <p:spPr>
          <a:xfrm>
            <a:off x="4406887" y="4680295"/>
            <a:ext cx="3423048" cy="954107"/>
          </a:xfrm>
          <a:prstGeom prst="rect">
            <a:avLst/>
          </a:prstGeom>
          <a:noFill/>
        </p:spPr>
        <p:txBody>
          <a:bodyPr wrap="square">
            <a:spAutoFit/>
          </a:bodyPr>
          <a:lstStyle/>
          <a:p>
            <a:pPr algn="l"/>
            <a:r>
              <a:rPr lang="en-US" sz="2800" b="0" i="0" dirty="0">
                <a:effectLst/>
                <a:latin typeface="Cambria" panose="02040503050406030204" pitchFamily="18" charset="0"/>
                <a:ea typeface="Cambria" panose="02040503050406030204" pitchFamily="18" charset="0"/>
              </a:rPr>
              <a:t>(</a:t>
            </a:r>
            <a:r>
              <a:rPr lang="en-US" sz="2800" dirty="0">
                <a:latin typeface="Cambria" panose="02040503050406030204" pitchFamily="18" charset="0"/>
                <a:ea typeface="Cambria" panose="02040503050406030204" pitchFamily="18" charset="0"/>
              </a:rPr>
              <a:t>Maybe,</a:t>
            </a:r>
          </a:p>
          <a:p>
            <a:pPr algn="l"/>
            <a:r>
              <a:rPr lang="en-US" sz="2800" b="0" i="0" dirty="0">
                <a:effectLst/>
                <a:latin typeface="Cambria" panose="02040503050406030204" pitchFamily="18" charset="0"/>
                <a:ea typeface="Cambria" panose="02040503050406030204" pitchFamily="18" charset="0"/>
              </a:rPr>
              <a:t>For sure)</a:t>
            </a:r>
          </a:p>
        </p:txBody>
      </p:sp>
      <p:sp>
        <p:nvSpPr>
          <p:cNvPr id="17" name="TextBox 16">
            <a:extLst>
              <a:ext uri="{FF2B5EF4-FFF2-40B4-BE49-F238E27FC236}">
                <a16:creationId xmlns:a16="http://schemas.microsoft.com/office/drawing/2014/main" id="{D1141A62-36F3-4E33-BB42-2868A97D111F}"/>
              </a:ext>
            </a:extLst>
          </p:cNvPr>
          <p:cNvSpPr txBox="1"/>
          <p:nvPr/>
        </p:nvSpPr>
        <p:spPr>
          <a:xfrm>
            <a:off x="6712467" y="4680295"/>
            <a:ext cx="3423048" cy="954107"/>
          </a:xfrm>
          <a:prstGeom prst="rect">
            <a:avLst/>
          </a:prstGeom>
          <a:noFill/>
        </p:spPr>
        <p:txBody>
          <a:bodyPr wrap="square">
            <a:spAutoFit/>
          </a:bodyPr>
          <a:lstStyle/>
          <a:p>
            <a:pPr algn="l"/>
            <a:r>
              <a:rPr lang="en-US" sz="2800" b="0" i="0" dirty="0">
                <a:effectLst/>
                <a:latin typeface="Cambria" panose="02040503050406030204" pitchFamily="18" charset="0"/>
                <a:ea typeface="Cambria" panose="02040503050406030204" pitchFamily="18" charset="0"/>
              </a:rPr>
              <a:t>(</a:t>
            </a:r>
            <a:r>
              <a:rPr lang="en-US" sz="2800" dirty="0">
                <a:latin typeface="Cambria" panose="02040503050406030204" pitchFamily="18" charset="0"/>
                <a:ea typeface="Cambria" panose="02040503050406030204" pitchFamily="18" charset="0"/>
              </a:rPr>
              <a:t>Maybe,</a:t>
            </a:r>
          </a:p>
          <a:p>
            <a:pPr algn="l"/>
            <a:r>
              <a:rPr lang="en-US" sz="2800" b="0" i="0" dirty="0">
                <a:effectLst/>
                <a:latin typeface="Cambria" panose="02040503050406030204" pitchFamily="18" charset="0"/>
                <a:ea typeface="Cambria" panose="02040503050406030204" pitchFamily="18" charset="0"/>
              </a:rPr>
              <a:t>For sure)</a:t>
            </a:r>
          </a:p>
        </p:txBody>
      </p:sp>
      <p:sp>
        <p:nvSpPr>
          <p:cNvPr id="19" name="TextBox 18">
            <a:extLst>
              <a:ext uri="{FF2B5EF4-FFF2-40B4-BE49-F238E27FC236}">
                <a16:creationId xmlns:a16="http://schemas.microsoft.com/office/drawing/2014/main" id="{BBBFA137-BB1D-4FCA-81F2-182F18258B52}"/>
              </a:ext>
            </a:extLst>
          </p:cNvPr>
          <p:cNvSpPr txBox="1"/>
          <p:nvPr/>
        </p:nvSpPr>
        <p:spPr>
          <a:xfrm>
            <a:off x="521317" y="4548290"/>
            <a:ext cx="2779095" cy="523220"/>
          </a:xfrm>
          <a:prstGeom prst="rect">
            <a:avLst/>
          </a:prstGeom>
          <a:noFill/>
        </p:spPr>
        <p:txBody>
          <a:bodyPr wrap="square">
            <a:spAutoFit/>
          </a:bodyPr>
          <a:lstStyle/>
          <a:p>
            <a:r>
              <a:rPr lang="en-US" sz="2800" dirty="0">
                <a:latin typeface="Gill Sans Nova" panose="020B0602020104020203" pitchFamily="34" charset="0"/>
                <a:cs typeface="Helvetica" panose="020B0604020202020204" pitchFamily="34" charset="0"/>
              </a:rPr>
              <a:t>4-point:</a:t>
            </a:r>
            <a:endParaRPr lang="en-US" sz="2000" dirty="0">
              <a:latin typeface="Gill Sans Nova" panose="020B0602020104020203" pitchFamily="34" charset="0"/>
              <a:cs typeface="Helvetica" panose="020B0604020202020204" pitchFamily="34" charset="0"/>
            </a:endParaRPr>
          </a:p>
        </p:txBody>
      </p:sp>
      <p:sp>
        <p:nvSpPr>
          <p:cNvPr id="16" name="Rectangle 15">
            <a:extLst>
              <a:ext uri="{FF2B5EF4-FFF2-40B4-BE49-F238E27FC236}">
                <a16:creationId xmlns:a16="http://schemas.microsoft.com/office/drawing/2014/main" id="{B9432683-9DE0-4732-8D59-3B134A6A986D}"/>
              </a:ext>
            </a:extLst>
          </p:cNvPr>
          <p:cNvSpPr/>
          <p:nvPr/>
        </p:nvSpPr>
        <p:spPr>
          <a:xfrm>
            <a:off x="364308" y="2538484"/>
            <a:ext cx="11320485" cy="368451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800" b="0" i="0" dirty="0">
              <a:solidFill>
                <a:srgbClr val="404040"/>
              </a:solidFill>
              <a:effectLst/>
              <a:latin typeface="Cambria" panose="02040503050406030204" pitchFamily="18" charset="0"/>
              <a:ea typeface="Cambria" panose="02040503050406030204" pitchFamily="18" charset="0"/>
            </a:endParaRPr>
          </a:p>
        </p:txBody>
      </p:sp>
      <p:sp>
        <p:nvSpPr>
          <p:cNvPr id="20" name="Content Placeholder 2">
            <a:extLst>
              <a:ext uri="{FF2B5EF4-FFF2-40B4-BE49-F238E27FC236}">
                <a16:creationId xmlns:a16="http://schemas.microsoft.com/office/drawing/2014/main" id="{3E4CD342-B897-4272-B030-E4CF42677C5A}"/>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sz="2000" dirty="0">
                <a:solidFill>
                  <a:schemeClr val="bg1">
                    <a:lumMod val="75000"/>
                  </a:schemeClr>
                </a:solidFill>
                <a:latin typeface="Gill Sans Nova" panose="020B0602020104020203" pitchFamily="34" charset="0"/>
              </a:rPr>
              <a:t>Calibration</a:t>
            </a:r>
            <a:r>
              <a:rPr lang="en-US" sz="2000" dirty="0">
                <a:solidFill>
                  <a:schemeClr val="bg1"/>
                </a:solidFill>
                <a:latin typeface="Gill Sans Nova" panose="020B0602020104020203" pitchFamily="34" charset="0"/>
              </a:rPr>
              <a:t> </a:t>
            </a:r>
            <a:r>
              <a:rPr lang="en-US" sz="2000" dirty="0">
                <a:solidFill>
                  <a:schemeClr val="bg1">
                    <a:lumMod val="75000"/>
                  </a:schemeClr>
                </a:solidFill>
                <a:latin typeface="Gill Sans Nova" panose="020B0602020104020203" pitchFamily="34" charset="0"/>
              </a:rPr>
              <a:t>&gt; Intro/contrast &gt; Construal &gt; Possibility of change &gt; </a:t>
            </a:r>
            <a:r>
              <a:rPr lang="en-US" sz="2000" dirty="0">
                <a:solidFill>
                  <a:schemeClr val="bg1"/>
                </a:solidFill>
                <a:latin typeface="Gill Sans Nova" panose="020B0602020104020203" pitchFamily="34" charset="0"/>
              </a:rPr>
              <a:t>Switched context </a:t>
            </a:r>
            <a:r>
              <a:rPr lang="en-US" sz="2000" dirty="0">
                <a:solidFill>
                  <a:schemeClr val="bg1">
                    <a:lumMod val="75000"/>
                  </a:schemeClr>
                </a:solidFill>
                <a:latin typeface="Gill Sans Nova" panose="020B0602020104020203" pitchFamily="34" charset="0"/>
              </a:rPr>
              <a:t>&gt; Normativity &gt; Intervention</a:t>
            </a:r>
          </a:p>
        </p:txBody>
      </p:sp>
    </p:spTree>
    <p:extLst>
      <p:ext uri="{BB962C8B-B14F-4D97-AF65-F5344CB8AC3E}">
        <p14:creationId xmlns:p14="http://schemas.microsoft.com/office/powerpoint/2010/main" val="22865206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4" name="TextBox 3">
            <a:extLst>
              <a:ext uri="{FF2B5EF4-FFF2-40B4-BE49-F238E27FC236}">
                <a16:creationId xmlns:a16="http://schemas.microsoft.com/office/drawing/2014/main" id="{006ED6AE-A15B-4DC7-8546-AD88AC612C49}"/>
              </a:ext>
            </a:extLst>
          </p:cNvPr>
          <p:cNvSpPr txBox="1"/>
          <p:nvPr/>
        </p:nvSpPr>
        <p:spPr>
          <a:xfrm>
            <a:off x="521317" y="2719692"/>
            <a:ext cx="9522619" cy="954107"/>
          </a:xfrm>
          <a:prstGeom prst="rect">
            <a:avLst/>
          </a:prstGeom>
          <a:noFill/>
        </p:spPr>
        <p:txBody>
          <a:bodyPr wrap="square">
            <a:spAutoFit/>
          </a:bodyPr>
          <a:lstStyle/>
          <a:p>
            <a:pPr algn="l"/>
            <a:r>
              <a:rPr lang="en-US" sz="2800" b="0" i="0" dirty="0">
                <a:effectLst/>
                <a:latin typeface="Cambria" panose="02040503050406030204" pitchFamily="18" charset="0"/>
                <a:ea typeface="Cambria" panose="02040503050406030204" pitchFamily="18" charset="0"/>
              </a:rPr>
              <a:t>Look, here is a </a:t>
            </a:r>
            <a:r>
              <a:rPr lang="en-US" sz="2800" b="0" i="0" dirty="0" err="1">
                <a:effectLst/>
                <a:latin typeface="Cambria" panose="02040503050406030204" pitchFamily="18" charset="0"/>
                <a:ea typeface="Cambria" panose="02040503050406030204" pitchFamily="18" charset="0"/>
              </a:rPr>
              <a:t>Zarpie</a:t>
            </a:r>
            <a:r>
              <a:rPr lang="en-US" sz="2800" b="0" i="0" dirty="0">
                <a:effectLst/>
                <a:latin typeface="Cambria" panose="02040503050406030204" pitchFamily="18" charset="0"/>
                <a:ea typeface="Cambria" panose="02040503050406030204" pitchFamily="18" charset="0"/>
              </a:rPr>
              <a:t> who eats </a:t>
            </a:r>
            <a:r>
              <a:rPr lang="en-US" sz="2800" b="0" i="0" dirty="0" err="1">
                <a:effectLst/>
                <a:latin typeface="Cambria" panose="02040503050406030204" pitchFamily="18" charset="0"/>
                <a:ea typeface="Cambria" panose="02040503050406030204" pitchFamily="18" charset="0"/>
              </a:rPr>
              <a:t>roundberries</a:t>
            </a:r>
            <a:r>
              <a:rPr lang="en-US" sz="2800" b="0" i="0" dirty="0">
                <a:effectLst/>
                <a:latin typeface="Cambria" panose="02040503050406030204" pitchFamily="18" charset="0"/>
                <a:ea typeface="Cambria" panose="02040503050406030204" pitchFamily="18" charset="0"/>
              </a:rPr>
              <a:t>!</a:t>
            </a:r>
          </a:p>
          <a:p>
            <a:pPr algn="l"/>
            <a:r>
              <a:rPr lang="en-US" sz="2800" b="0" i="0" dirty="0">
                <a:effectLst/>
                <a:latin typeface="Cambria" panose="02040503050406030204" pitchFamily="18" charset="0"/>
                <a:ea typeface="Cambria" panose="02040503050406030204" pitchFamily="18" charset="0"/>
              </a:rPr>
              <a:t>Is it okay or not okay for this </a:t>
            </a:r>
            <a:r>
              <a:rPr lang="en-US" sz="2800" b="0" i="0" dirty="0" err="1">
                <a:effectLst/>
                <a:latin typeface="Cambria" panose="02040503050406030204" pitchFamily="18" charset="0"/>
                <a:ea typeface="Cambria" panose="02040503050406030204" pitchFamily="18" charset="0"/>
              </a:rPr>
              <a:t>Zarpie</a:t>
            </a:r>
            <a:r>
              <a:rPr lang="en-US" sz="2800" b="0" i="0" dirty="0">
                <a:effectLst/>
                <a:latin typeface="Cambria" panose="02040503050406030204" pitchFamily="18" charset="0"/>
                <a:ea typeface="Cambria" panose="02040503050406030204" pitchFamily="18" charset="0"/>
              </a:rPr>
              <a:t> to eat </a:t>
            </a:r>
            <a:r>
              <a:rPr lang="en-US" sz="2800" b="0" i="0" dirty="0" err="1">
                <a:effectLst/>
                <a:latin typeface="Cambria" panose="02040503050406030204" pitchFamily="18" charset="0"/>
                <a:ea typeface="Cambria" panose="02040503050406030204" pitchFamily="18" charset="0"/>
              </a:rPr>
              <a:t>roundberries</a:t>
            </a:r>
            <a:r>
              <a:rPr lang="en-US" sz="2800" b="0" i="0" dirty="0">
                <a:effectLst/>
                <a:latin typeface="Cambria" panose="02040503050406030204" pitchFamily="18" charset="0"/>
                <a:ea typeface="Cambria" panose="02040503050406030204" pitchFamily="18" charset="0"/>
              </a:rPr>
              <a:t>?</a:t>
            </a:r>
          </a:p>
        </p:txBody>
      </p:sp>
      <p:sp>
        <p:nvSpPr>
          <p:cNvPr id="18" name="TextBox 17">
            <a:extLst>
              <a:ext uri="{FF2B5EF4-FFF2-40B4-BE49-F238E27FC236}">
                <a16:creationId xmlns:a16="http://schemas.microsoft.com/office/drawing/2014/main" id="{F3B43ADF-767E-4B45-83A8-D2C7133A8C30}"/>
              </a:ext>
            </a:extLst>
          </p:cNvPr>
          <p:cNvSpPr txBox="1"/>
          <p:nvPr/>
        </p:nvSpPr>
        <p:spPr>
          <a:xfrm>
            <a:off x="521318" y="1455004"/>
            <a:ext cx="2779095" cy="892552"/>
          </a:xfrm>
          <a:prstGeom prst="rect">
            <a:avLst/>
          </a:prstGeom>
          <a:noFill/>
        </p:spPr>
        <p:txBody>
          <a:bodyPr wrap="square">
            <a:spAutoFit/>
          </a:bodyPr>
          <a:lstStyle/>
          <a:p>
            <a:r>
              <a:rPr lang="en-US" sz="3200" dirty="0">
                <a:latin typeface="Gill Sans Nova" panose="020B0602020104020203" pitchFamily="34" charset="0"/>
                <a:cs typeface="Helvetica" panose="020B0604020202020204" pitchFamily="34" charset="0"/>
              </a:rPr>
              <a:t>Normativity</a:t>
            </a:r>
            <a:br>
              <a:rPr lang="en-US" sz="2400" dirty="0">
                <a:latin typeface="Gill Sans Nova" panose="020B0602020104020203" pitchFamily="34" charset="0"/>
                <a:cs typeface="Helvetica" panose="020B0604020202020204" pitchFamily="34" charset="0"/>
              </a:rPr>
            </a:br>
            <a:r>
              <a:rPr lang="en-US" sz="2000" dirty="0">
                <a:latin typeface="Gill Sans Nova" panose="020B0602020104020203" pitchFamily="34" charset="0"/>
                <a:cs typeface="Helvetica" panose="020B0604020202020204" pitchFamily="34" charset="0"/>
              </a:rPr>
              <a:t>(Roberts et al., 2016)</a:t>
            </a:r>
            <a:endParaRPr lang="en-US" sz="2400" dirty="0">
              <a:latin typeface="Gill Sans Nova" panose="020B0602020104020203" pitchFamily="34" charset="0"/>
              <a:cs typeface="Helvetica" panose="020B0604020202020204" pitchFamily="34" charset="0"/>
            </a:endParaRPr>
          </a:p>
        </p:txBody>
      </p:sp>
      <p:pic>
        <p:nvPicPr>
          <p:cNvPr id="7" name="Picture 6">
            <a:extLst>
              <a:ext uri="{FF2B5EF4-FFF2-40B4-BE49-F238E27FC236}">
                <a16:creationId xmlns:a16="http://schemas.microsoft.com/office/drawing/2014/main" id="{66F686BA-D384-47B2-A51C-04EF656BA4C4}"/>
              </a:ext>
            </a:extLst>
          </p:cNvPr>
          <p:cNvPicPr>
            <a:picLocks noChangeAspect="1"/>
          </p:cNvPicPr>
          <p:nvPr/>
        </p:nvPicPr>
        <p:blipFill>
          <a:blip r:embed="rId3"/>
          <a:srcRect/>
          <a:stretch/>
        </p:blipFill>
        <p:spPr>
          <a:xfrm>
            <a:off x="8995102" y="2705848"/>
            <a:ext cx="2604876" cy="1883584"/>
          </a:xfrm>
          <a:prstGeom prst="rect">
            <a:avLst/>
          </a:prstGeom>
        </p:spPr>
      </p:pic>
      <p:sp>
        <p:nvSpPr>
          <p:cNvPr id="13" name="TextBox 12">
            <a:extLst>
              <a:ext uri="{FF2B5EF4-FFF2-40B4-BE49-F238E27FC236}">
                <a16:creationId xmlns:a16="http://schemas.microsoft.com/office/drawing/2014/main" id="{BF4C6EB0-FCCA-47AA-8E03-FF52F3DAFE26}"/>
              </a:ext>
            </a:extLst>
          </p:cNvPr>
          <p:cNvSpPr txBox="1"/>
          <p:nvPr/>
        </p:nvSpPr>
        <p:spPr>
          <a:xfrm>
            <a:off x="4384475" y="4086073"/>
            <a:ext cx="5130999" cy="523220"/>
          </a:xfrm>
          <a:prstGeom prst="rect">
            <a:avLst/>
          </a:prstGeom>
          <a:noFill/>
        </p:spPr>
        <p:txBody>
          <a:bodyPr wrap="square">
            <a:spAutoFit/>
          </a:bodyPr>
          <a:lstStyle/>
          <a:p>
            <a:pPr algn="l"/>
            <a:r>
              <a:rPr lang="en-US" sz="2800" b="0" i="0" dirty="0">
                <a:effectLst/>
                <a:latin typeface="Cambria" panose="02040503050406030204" pitchFamily="18" charset="0"/>
                <a:ea typeface="Cambria" panose="02040503050406030204" pitchFamily="18" charset="0"/>
              </a:rPr>
              <a:t>(Okay,				Not okay)</a:t>
            </a:r>
          </a:p>
        </p:txBody>
      </p:sp>
      <p:sp>
        <p:nvSpPr>
          <p:cNvPr id="14" name="TextBox 13">
            <a:extLst>
              <a:ext uri="{FF2B5EF4-FFF2-40B4-BE49-F238E27FC236}">
                <a16:creationId xmlns:a16="http://schemas.microsoft.com/office/drawing/2014/main" id="{5800588F-C56F-493E-B3C1-056A19CE3320}"/>
              </a:ext>
            </a:extLst>
          </p:cNvPr>
          <p:cNvSpPr txBox="1"/>
          <p:nvPr/>
        </p:nvSpPr>
        <p:spPr>
          <a:xfrm>
            <a:off x="521317" y="4086073"/>
            <a:ext cx="2779095" cy="523220"/>
          </a:xfrm>
          <a:prstGeom prst="rect">
            <a:avLst/>
          </a:prstGeom>
          <a:noFill/>
        </p:spPr>
        <p:txBody>
          <a:bodyPr wrap="square">
            <a:spAutoFit/>
          </a:bodyPr>
          <a:lstStyle/>
          <a:p>
            <a:r>
              <a:rPr lang="en-US" sz="2800" dirty="0">
                <a:latin typeface="Gill Sans Nova" panose="020B0602020104020203" pitchFamily="34" charset="0"/>
                <a:cs typeface="Helvetica" panose="020B0604020202020204" pitchFamily="34" charset="0"/>
              </a:rPr>
              <a:t>forced-choice:</a:t>
            </a:r>
            <a:endParaRPr lang="en-US" sz="2000" dirty="0">
              <a:latin typeface="Gill Sans Nova" panose="020B0602020104020203"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E7869D41-6033-41F3-986A-6B6F596DBBDC}"/>
              </a:ext>
            </a:extLst>
          </p:cNvPr>
          <p:cNvSpPr txBox="1"/>
          <p:nvPr/>
        </p:nvSpPr>
        <p:spPr>
          <a:xfrm>
            <a:off x="3722489" y="4680295"/>
            <a:ext cx="3423048" cy="1384995"/>
          </a:xfrm>
          <a:prstGeom prst="rect">
            <a:avLst/>
          </a:prstGeom>
          <a:noFill/>
        </p:spPr>
        <p:txBody>
          <a:bodyPr wrap="square">
            <a:spAutoFit/>
          </a:bodyPr>
          <a:lstStyle/>
          <a:p>
            <a:pPr algn="l"/>
            <a:r>
              <a:rPr lang="en-US" sz="2800" b="0" i="0" dirty="0">
                <a:effectLst/>
                <a:latin typeface="Cambria" panose="02040503050406030204" pitchFamily="18" charset="0"/>
                <a:ea typeface="Cambria" panose="02040503050406030204" pitchFamily="18" charset="0"/>
              </a:rPr>
              <a:t>(</a:t>
            </a:r>
            <a:r>
              <a:rPr lang="en-US" sz="2800" dirty="0">
                <a:latin typeface="Cambria" panose="02040503050406030204" pitchFamily="18" charset="0"/>
                <a:ea typeface="Cambria" panose="02040503050406030204" pitchFamily="18" charset="0"/>
              </a:rPr>
              <a:t>Very, very good,</a:t>
            </a:r>
            <a:br>
              <a:rPr lang="en-US" sz="2800" dirty="0">
                <a:latin typeface="Cambria" panose="02040503050406030204" pitchFamily="18" charset="0"/>
                <a:ea typeface="Cambria" panose="02040503050406030204" pitchFamily="18" charset="0"/>
              </a:rPr>
            </a:br>
            <a:r>
              <a:rPr lang="en-US" sz="2800" b="0" i="0" dirty="0">
                <a:effectLst/>
                <a:latin typeface="Cambria" panose="02040503050406030204" pitchFamily="18" charset="0"/>
                <a:ea typeface="Cambria" panose="02040503050406030204" pitchFamily="18" charset="0"/>
              </a:rPr>
              <a:t>Pretty good, </a:t>
            </a:r>
            <a:br>
              <a:rPr lang="en-US" sz="2800" b="0" i="0" dirty="0">
                <a:effectLst/>
                <a:latin typeface="Cambria" panose="02040503050406030204" pitchFamily="18" charset="0"/>
                <a:ea typeface="Cambria" panose="02040503050406030204" pitchFamily="18" charset="0"/>
              </a:rPr>
            </a:br>
            <a:r>
              <a:rPr lang="en-US" sz="2800" b="0" i="0" dirty="0">
                <a:effectLst/>
                <a:latin typeface="Cambria" panose="02040503050406030204" pitchFamily="18" charset="0"/>
                <a:ea typeface="Cambria" panose="02040503050406030204" pitchFamily="18" charset="0"/>
              </a:rPr>
              <a:t>A little good)</a:t>
            </a:r>
          </a:p>
        </p:txBody>
      </p:sp>
      <p:sp>
        <p:nvSpPr>
          <p:cNvPr id="17" name="TextBox 16">
            <a:extLst>
              <a:ext uri="{FF2B5EF4-FFF2-40B4-BE49-F238E27FC236}">
                <a16:creationId xmlns:a16="http://schemas.microsoft.com/office/drawing/2014/main" id="{D1141A62-36F3-4E33-BB42-2868A97D111F}"/>
              </a:ext>
            </a:extLst>
          </p:cNvPr>
          <p:cNvSpPr txBox="1"/>
          <p:nvPr/>
        </p:nvSpPr>
        <p:spPr>
          <a:xfrm>
            <a:off x="6949974" y="4680295"/>
            <a:ext cx="3423048" cy="1384995"/>
          </a:xfrm>
          <a:prstGeom prst="rect">
            <a:avLst/>
          </a:prstGeom>
          <a:noFill/>
        </p:spPr>
        <p:txBody>
          <a:bodyPr wrap="square">
            <a:spAutoFit/>
          </a:bodyPr>
          <a:lstStyle/>
          <a:p>
            <a:pPr algn="l"/>
            <a:r>
              <a:rPr lang="en-US" sz="2800" b="0" i="0" dirty="0">
                <a:effectLst/>
                <a:latin typeface="Cambria" panose="02040503050406030204" pitchFamily="18" charset="0"/>
                <a:ea typeface="Cambria" panose="02040503050406030204" pitchFamily="18" charset="0"/>
              </a:rPr>
              <a:t>(</a:t>
            </a:r>
            <a:r>
              <a:rPr lang="en-US" sz="2800" dirty="0">
                <a:latin typeface="Cambria" panose="02040503050406030204" pitchFamily="18" charset="0"/>
                <a:ea typeface="Cambria" panose="02040503050406030204" pitchFamily="18" charset="0"/>
              </a:rPr>
              <a:t>A little bad,</a:t>
            </a:r>
            <a:br>
              <a:rPr lang="en-US" sz="2800" dirty="0">
                <a:latin typeface="Cambria" panose="02040503050406030204" pitchFamily="18" charset="0"/>
                <a:ea typeface="Cambria" panose="02040503050406030204" pitchFamily="18" charset="0"/>
              </a:rPr>
            </a:br>
            <a:r>
              <a:rPr lang="en-US" sz="2800" b="0" i="0" dirty="0">
                <a:effectLst/>
                <a:latin typeface="Cambria" panose="02040503050406030204" pitchFamily="18" charset="0"/>
                <a:ea typeface="Cambria" panose="02040503050406030204" pitchFamily="18" charset="0"/>
              </a:rPr>
              <a:t>Pretty bad, </a:t>
            </a:r>
            <a:br>
              <a:rPr lang="en-US" sz="2800" b="0" i="0" dirty="0">
                <a:effectLst/>
                <a:latin typeface="Cambria" panose="02040503050406030204" pitchFamily="18" charset="0"/>
                <a:ea typeface="Cambria" panose="02040503050406030204" pitchFamily="18" charset="0"/>
              </a:rPr>
            </a:br>
            <a:r>
              <a:rPr lang="en-US" sz="2800" b="0" i="0" dirty="0">
                <a:effectLst/>
                <a:latin typeface="Cambria" panose="02040503050406030204" pitchFamily="18" charset="0"/>
                <a:ea typeface="Cambria" panose="02040503050406030204" pitchFamily="18" charset="0"/>
              </a:rPr>
              <a:t>Very, very bad)</a:t>
            </a:r>
          </a:p>
        </p:txBody>
      </p:sp>
      <p:sp>
        <p:nvSpPr>
          <p:cNvPr id="19" name="TextBox 18">
            <a:extLst>
              <a:ext uri="{FF2B5EF4-FFF2-40B4-BE49-F238E27FC236}">
                <a16:creationId xmlns:a16="http://schemas.microsoft.com/office/drawing/2014/main" id="{BBBFA137-BB1D-4FCA-81F2-182F18258B52}"/>
              </a:ext>
            </a:extLst>
          </p:cNvPr>
          <p:cNvSpPr txBox="1"/>
          <p:nvPr/>
        </p:nvSpPr>
        <p:spPr>
          <a:xfrm>
            <a:off x="521317" y="4986309"/>
            <a:ext cx="2779095" cy="523220"/>
          </a:xfrm>
          <a:prstGeom prst="rect">
            <a:avLst/>
          </a:prstGeom>
          <a:noFill/>
        </p:spPr>
        <p:txBody>
          <a:bodyPr wrap="square">
            <a:spAutoFit/>
          </a:bodyPr>
          <a:lstStyle/>
          <a:p>
            <a:r>
              <a:rPr lang="en-US" sz="2800" dirty="0">
                <a:latin typeface="Gill Sans Nova" panose="020B0602020104020203" pitchFamily="34" charset="0"/>
                <a:cs typeface="Helvetica" panose="020B0604020202020204" pitchFamily="34" charset="0"/>
              </a:rPr>
              <a:t>6-point:</a:t>
            </a:r>
            <a:endParaRPr lang="en-US" sz="2000" dirty="0">
              <a:latin typeface="Gill Sans Nova" panose="020B0602020104020203" pitchFamily="34" charset="0"/>
              <a:cs typeface="Helvetica" panose="020B0604020202020204" pitchFamily="34" charset="0"/>
            </a:endParaRPr>
          </a:p>
        </p:txBody>
      </p:sp>
      <p:sp>
        <p:nvSpPr>
          <p:cNvPr id="16" name="Rectangle 15">
            <a:extLst>
              <a:ext uri="{FF2B5EF4-FFF2-40B4-BE49-F238E27FC236}">
                <a16:creationId xmlns:a16="http://schemas.microsoft.com/office/drawing/2014/main" id="{B9432683-9DE0-4732-8D59-3B134A6A986D}"/>
              </a:ext>
            </a:extLst>
          </p:cNvPr>
          <p:cNvSpPr/>
          <p:nvPr/>
        </p:nvSpPr>
        <p:spPr>
          <a:xfrm>
            <a:off x="364308" y="2538484"/>
            <a:ext cx="11320485" cy="368451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800" b="0" i="0" dirty="0">
              <a:solidFill>
                <a:srgbClr val="404040"/>
              </a:solidFill>
              <a:effectLst/>
              <a:latin typeface="Cambria" panose="02040503050406030204" pitchFamily="18" charset="0"/>
              <a:ea typeface="Cambria" panose="02040503050406030204" pitchFamily="18" charset="0"/>
            </a:endParaRPr>
          </a:p>
        </p:txBody>
      </p:sp>
      <p:sp>
        <p:nvSpPr>
          <p:cNvPr id="20" name="Content Placeholder 2">
            <a:extLst>
              <a:ext uri="{FF2B5EF4-FFF2-40B4-BE49-F238E27FC236}">
                <a16:creationId xmlns:a16="http://schemas.microsoft.com/office/drawing/2014/main" id="{3E4CD342-B897-4272-B030-E4CF42677C5A}"/>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sz="2000" dirty="0">
                <a:solidFill>
                  <a:schemeClr val="bg1">
                    <a:lumMod val="75000"/>
                  </a:schemeClr>
                </a:solidFill>
                <a:latin typeface="Gill Sans Nova" panose="020B0602020104020203" pitchFamily="34" charset="0"/>
              </a:rPr>
              <a:t>Calibration</a:t>
            </a:r>
            <a:r>
              <a:rPr lang="en-US" sz="2000" dirty="0">
                <a:solidFill>
                  <a:schemeClr val="bg1"/>
                </a:solidFill>
                <a:latin typeface="Gill Sans Nova" panose="020B0602020104020203" pitchFamily="34" charset="0"/>
              </a:rPr>
              <a:t> </a:t>
            </a:r>
            <a:r>
              <a:rPr lang="en-US" sz="2000" dirty="0">
                <a:solidFill>
                  <a:schemeClr val="bg1">
                    <a:lumMod val="75000"/>
                  </a:schemeClr>
                </a:solidFill>
                <a:latin typeface="Gill Sans Nova" panose="020B0602020104020203" pitchFamily="34" charset="0"/>
              </a:rPr>
              <a:t>&gt; Intro/contrast &gt; Construal &gt; Possibility of change &gt; Switched context &gt; </a:t>
            </a:r>
            <a:r>
              <a:rPr lang="en-US" sz="2000" dirty="0">
                <a:solidFill>
                  <a:schemeClr val="bg1"/>
                </a:solidFill>
                <a:latin typeface="Gill Sans Nova" panose="020B0602020104020203" pitchFamily="34" charset="0"/>
              </a:rPr>
              <a:t>Normativity</a:t>
            </a:r>
            <a:r>
              <a:rPr lang="en-US" sz="2000" dirty="0">
                <a:solidFill>
                  <a:schemeClr val="bg1">
                    <a:lumMod val="75000"/>
                  </a:schemeClr>
                </a:solidFill>
                <a:latin typeface="Gill Sans Nova" panose="020B0602020104020203" pitchFamily="34" charset="0"/>
              </a:rPr>
              <a:t> &gt; Intervention</a:t>
            </a:r>
          </a:p>
        </p:txBody>
      </p:sp>
    </p:spTree>
    <p:extLst>
      <p:ext uri="{BB962C8B-B14F-4D97-AF65-F5344CB8AC3E}">
        <p14:creationId xmlns:p14="http://schemas.microsoft.com/office/powerpoint/2010/main" val="27871568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sz="1800" dirty="0">
                <a:solidFill>
                  <a:schemeClr val="bg1">
                    <a:lumMod val="75000"/>
                  </a:schemeClr>
                </a:solidFill>
                <a:latin typeface="Gill Sans Nova" panose="020B0602020104020203" pitchFamily="34" charset="0"/>
              </a:rPr>
              <a:t>Calibration &gt; Intro/contrast &gt; Construal &gt; Possibility of change &gt; Switched context &gt; Normativity &gt; </a:t>
            </a:r>
            <a:r>
              <a:rPr lang="en-US" sz="1800" b="1" dirty="0">
                <a:solidFill>
                  <a:schemeClr val="bg1"/>
                </a:solidFill>
                <a:latin typeface="Gill Sans Nova" panose="020B0602020104020203" pitchFamily="34" charset="0"/>
              </a:rPr>
              <a:t>Intervention</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18" name="TextBox 17">
            <a:extLst>
              <a:ext uri="{FF2B5EF4-FFF2-40B4-BE49-F238E27FC236}">
                <a16:creationId xmlns:a16="http://schemas.microsoft.com/office/drawing/2014/main" id="{F3B43ADF-767E-4B45-83A8-D2C7133A8C30}"/>
              </a:ext>
            </a:extLst>
          </p:cNvPr>
          <p:cNvSpPr txBox="1"/>
          <p:nvPr/>
        </p:nvSpPr>
        <p:spPr>
          <a:xfrm>
            <a:off x="325641" y="1239599"/>
            <a:ext cx="3924088" cy="584775"/>
          </a:xfrm>
          <a:prstGeom prst="rect">
            <a:avLst/>
          </a:prstGeom>
          <a:noFill/>
        </p:spPr>
        <p:txBody>
          <a:bodyPr wrap="square">
            <a:spAutoFit/>
          </a:bodyPr>
          <a:lstStyle/>
          <a:p>
            <a:r>
              <a:rPr lang="en-US" sz="3200" dirty="0">
                <a:latin typeface="Gill Sans Nova" panose="020B0602020104020203" pitchFamily="34" charset="0"/>
                <a:cs typeface="Helvetica" panose="020B0604020202020204" pitchFamily="34" charset="0"/>
              </a:rPr>
              <a:t>Target of intervention</a:t>
            </a:r>
            <a:endParaRPr lang="en-US" sz="2400" dirty="0">
              <a:latin typeface="Gill Sans Nova" panose="020B0602020104020203" pitchFamily="34" charset="0"/>
              <a:cs typeface="Helvetica" panose="020B0604020202020204" pitchFamily="34" charset="0"/>
            </a:endParaRPr>
          </a:p>
        </p:txBody>
      </p:sp>
      <p:sp>
        <p:nvSpPr>
          <p:cNvPr id="14" name="TextBox 13">
            <a:extLst>
              <a:ext uri="{FF2B5EF4-FFF2-40B4-BE49-F238E27FC236}">
                <a16:creationId xmlns:a16="http://schemas.microsoft.com/office/drawing/2014/main" id="{5800588F-C56F-493E-B3C1-056A19CE3320}"/>
              </a:ext>
            </a:extLst>
          </p:cNvPr>
          <p:cNvSpPr txBox="1"/>
          <p:nvPr/>
        </p:nvSpPr>
        <p:spPr>
          <a:xfrm>
            <a:off x="364308" y="5310216"/>
            <a:ext cx="2779095" cy="954107"/>
          </a:xfrm>
          <a:prstGeom prst="rect">
            <a:avLst/>
          </a:prstGeom>
          <a:noFill/>
        </p:spPr>
        <p:txBody>
          <a:bodyPr wrap="square">
            <a:spAutoFit/>
          </a:bodyPr>
          <a:lstStyle/>
          <a:p>
            <a:r>
              <a:rPr lang="en-US" sz="2800" dirty="0">
                <a:latin typeface="Gill Sans Nova" panose="020B0602020104020203" pitchFamily="34" charset="0"/>
                <a:cs typeface="Helvetica" panose="020B0604020202020204" pitchFamily="34" charset="0"/>
              </a:rPr>
              <a:t>open-ended</a:t>
            </a:r>
          </a:p>
          <a:p>
            <a:r>
              <a:rPr lang="en-US" sz="2800" dirty="0">
                <a:latin typeface="Gill Sans Nova" panose="020B0602020104020203" pitchFamily="34" charset="0"/>
                <a:cs typeface="Helvetica" panose="020B0604020202020204" pitchFamily="34" charset="0"/>
              </a:rPr>
              <a:t>coding:</a:t>
            </a:r>
            <a:endParaRPr lang="en-US" sz="2000" dirty="0">
              <a:latin typeface="Gill Sans Nova" panose="020B0602020104020203"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20DDA8EE-EF33-4450-A851-C9AC186DB64C}"/>
              </a:ext>
            </a:extLst>
          </p:cNvPr>
          <p:cNvSpPr/>
          <p:nvPr/>
        </p:nvSpPr>
        <p:spPr>
          <a:xfrm>
            <a:off x="364308" y="2254575"/>
            <a:ext cx="5731692" cy="281051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Oh no, the </a:t>
            </a:r>
            <a:r>
              <a:rPr kumimoji="0" lang="en-US" sz="20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pogoberry</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harvest failed this year. </a:t>
            </a:r>
            <a:b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b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The </a:t>
            </a:r>
            <a:r>
              <a:rPr kumimoji="0" lang="en-US" sz="20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Zarpies</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need to eat </a:t>
            </a:r>
            <a:r>
              <a:rPr kumimoji="0" lang="en-US" sz="20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okinberries</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If you could make anything happen, what would you do, so that the </a:t>
            </a:r>
            <a:r>
              <a:rPr kumimoji="0" lang="en-US" sz="20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Zarpies</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can eat </a:t>
            </a:r>
            <a:r>
              <a:rPr kumimoji="0" lang="en-US" sz="20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okinberries</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Please list at least 1 specific action you would do.</a:t>
            </a:r>
          </a:p>
        </p:txBody>
      </p:sp>
      <p:sp>
        <p:nvSpPr>
          <p:cNvPr id="21" name="TextBox 20">
            <a:extLst>
              <a:ext uri="{FF2B5EF4-FFF2-40B4-BE49-F238E27FC236}">
                <a16:creationId xmlns:a16="http://schemas.microsoft.com/office/drawing/2014/main" id="{4406472D-721C-45C0-84B5-C5C3CBFB3DCF}"/>
              </a:ext>
            </a:extLst>
          </p:cNvPr>
          <p:cNvSpPr txBox="1"/>
          <p:nvPr/>
        </p:nvSpPr>
        <p:spPr>
          <a:xfrm>
            <a:off x="2287685" y="5293548"/>
            <a:ext cx="9002696" cy="2062103"/>
          </a:xfrm>
          <a:prstGeom prst="rect">
            <a:avLst/>
          </a:prstGeom>
          <a:noFill/>
        </p:spPr>
        <p:txBody>
          <a:bodyPr wrap="square">
            <a:spAutoFit/>
          </a:bodyPr>
          <a:lstStyle/>
          <a:p>
            <a:pPr algn="l"/>
            <a:r>
              <a:rPr lang="en-US" sz="2400" b="0" i="0" dirty="0">
                <a:effectLst/>
                <a:latin typeface="Gill Sans Nova" panose="020B0602020104020203" pitchFamily="34" charset="0"/>
                <a:ea typeface="Cambria" panose="02040503050406030204" pitchFamily="18" charset="0"/>
              </a:rPr>
              <a:t>Modify </a:t>
            </a:r>
            <a:r>
              <a:rPr lang="en-US" sz="2400" b="0" i="0" dirty="0" err="1">
                <a:effectLst/>
                <a:latin typeface="Gill Sans Nova" panose="020B0602020104020203" pitchFamily="34" charset="0"/>
                <a:ea typeface="Cambria" panose="02040503050406030204" pitchFamily="18" charset="0"/>
              </a:rPr>
              <a:t>Zarpies</a:t>
            </a:r>
            <a:r>
              <a:rPr lang="en-US" sz="2400" b="0" i="0" dirty="0">
                <a:effectLst/>
                <a:latin typeface="Gill Sans Nova" panose="020B0602020104020203" pitchFamily="34" charset="0"/>
                <a:ea typeface="Cambria" panose="02040503050406030204" pitchFamily="18" charset="0"/>
              </a:rPr>
              <a:t> biology </a:t>
            </a:r>
            <a:r>
              <a:rPr lang="en-US" sz="2000" b="0" i="0" dirty="0">
                <a:effectLst/>
                <a:latin typeface="Gill Sans Nova" panose="020B0602020104020203" pitchFamily="34" charset="0"/>
                <a:ea typeface="Cambria" panose="02040503050406030204" pitchFamily="18" charset="0"/>
              </a:rPr>
              <a:t>(give pill, vaccine to </a:t>
            </a:r>
            <a:r>
              <a:rPr lang="en-US" sz="2000" b="0" i="0" dirty="0" err="1">
                <a:effectLst/>
                <a:latin typeface="Gill Sans Nova" panose="020B0602020104020203" pitchFamily="34" charset="0"/>
                <a:ea typeface="Cambria" panose="02040503050406030204" pitchFamily="18" charset="0"/>
              </a:rPr>
              <a:t>Zarpies</a:t>
            </a:r>
            <a:r>
              <a:rPr lang="en-US" sz="2000" b="0" i="0" dirty="0">
                <a:effectLst/>
                <a:latin typeface="Gill Sans Nova" panose="020B0602020104020203" pitchFamily="34" charset="0"/>
                <a:ea typeface="Cambria" panose="02040503050406030204" pitchFamily="18" charset="0"/>
              </a:rPr>
              <a:t>)</a:t>
            </a:r>
          </a:p>
          <a:p>
            <a:r>
              <a:rPr lang="en-US" sz="2400" dirty="0">
                <a:latin typeface="Gill Sans Nova" panose="020B0602020104020203" pitchFamily="34" charset="0"/>
                <a:ea typeface="Cambria" panose="02040503050406030204" pitchFamily="18" charset="0"/>
              </a:rPr>
              <a:t>Modify </a:t>
            </a:r>
            <a:r>
              <a:rPr lang="en-US" sz="2400" dirty="0" err="1">
                <a:latin typeface="Gill Sans Nova" panose="020B0602020104020203" pitchFamily="34" charset="0"/>
                <a:ea typeface="Cambria" panose="02040503050406030204" pitchFamily="18" charset="0"/>
              </a:rPr>
              <a:t>Zarpies</a:t>
            </a:r>
            <a:r>
              <a:rPr lang="en-US" sz="2400" dirty="0">
                <a:latin typeface="Gill Sans Nova" panose="020B0602020104020203" pitchFamily="34" charset="0"/>
                <a:ea typeface="Cambria" panose="02040503050406030204" pitchFamily="18" charset="0"/>
              </a:rPr>
              <a:t>’ beliefs/culture </a:t>
            </a:r>
            <a:r>
              <a:rPr lang="en-US" sz="2000" dirty="0">
                <a:latin typeface="Gill Sans Nova" panose="020B0602020104020203" pitchFamily="34" charset="0"/>
                <a:ea typeface="Cambria" panose="02040503050406030204" pitchFamily="18" charset="0"/>
              </a:rPr>
              <a:t>(</a:t>
            </a:r>
            <a:r>
              <a:rPr lang="en-US" sz="2000" b="0" i="0" dirty="0">
                <a:effectLst/>
                <a:latin typeface="Gill Sans Nova" panose="020B0602020104020203" pitchFamily="34" charset="0"/>
                <a:ea typeface="Cambria" panose="02040503050406030204" pitchFamily="18" charset="0"/>
              </a:rPr>
              <a:t>teach </a:t>
            </a:r>
            <a:r>
              <a:rPr lang="en-US" sz="2000" b="0" i="0" dirty="0" err="1">
                <a:effectLst/>
                <a:latin typeface="Gill Sans Nova" panose="020B0602020104020203" pitchFamily="34" charset="0"/>
                <a:ea typeface="Cambria" panose="02040503050406030204" pitchFamily="18" charset="0"/>
              </a:rPr>
              <a:t>Zarpies</a:t>
            </a:r>
            <a:r>
              <a:rPr lang="en-US" sz="2000" b="0" i="0" dirty="0">
                <a:effectLst/>
                <a:latin typeface="Gill Sans Nova" panose="020B0602020104020203" pitchFamily="34" charset="0"/>
                <a:ea typeface="Cambria" panose="02040503050406030204" pitchFamily="18" charset="0"/>
              </a:rPr>
              <a:t>, tell </a:t>
            </a:r>
            <a:r>
              <a:rPr lang="en-US" sz="2000" b="0" i="0" dirty="0" err="1">
                <a:effectLst/>
                <a:latin typeface="Gill Sans Nova" panose="020B0602020104020203" pitchFamily="34" charset="0"/>
                <a:ea typeface="Cambria" panose="02040503050406030204" pitchFamily="18" charset="0"/>
              </a:rPr>
              <a:t>Zarpies</a:t>
            </a:r>
            <a:r>
              <a:rPr lang="en-US" sz="2000" b="0" i="0" dirty="0">
                <a:effectLst/>
                <a:latin typeface="Gill Sans Nova" panose="020B0602020104020203" pitchFamily="34" charset="0"/>
                <a:ea typeface="Cambria" panose="02040503050406030204" pitchFamily="18" charset="0"/>
              </a:rPr>
              <a:t>)</a:t>
            </a:r>
          </a:p>
          <a:p>
            <a:r>
              <a:rPr lang="en-US" sz="2400" dirty="0">
                <a:latin typeface="Gill Sans Nova" panose="020B0602020104020203" pitchFamily="34" charset="0"/>
                <a:ea typeface="Cambria" panose="02040503050406030204" pitchFamily="18" charset="0"/>
              </a:rPr>
              <a:t>Modify </a:t>
            </a:r>
            <a:r>
              <a:rPr lang="en-US" sz="2400" dirty="0" err="1">
                <a:latin typeface="Gill Sans Nova" panose="020B0602020104020203" pitchFamily="34" charset="0"/>
                <a:ea typeface="Cambria" panose="02040503050406030204" pitchFamily="18" charset="0"/>
              </a:rPr>
              <a:t>roundberries</a:t>
            </a:r>
            <a:r>
              <a:rPr lang="en-US" sz="2400" dirty="0">
                <a:latin typeface="Gill Sans Nova" panose="020B0602020104020203" pitchFamily="34" charset="0"/>
                <a:ea typeface="Cambria" panose="02040503050406030204" pitchFamily="18" charset="0"/>
              </a:rPr>
              <a:t> </a:t>
            </a:r>
            <a:r>
              <a:rPr kumimoji="0" lang="en-US" sz="2000" b="0" i="0" u="none" strike="noStrike" kern="1200" cap="none" spc="0" normalizeH="0" baseline="0" noProof="0" dirty="0">
                <a:ln>
                  <a:noFill/>
                </a:ln>
                <a:solidFill>
                  <a:prstClr val="black"/>
                </a:solidFill>
                <a:effectLst/>
                <a:uLnTx/>
                <a:uFillTx/>
                <a:latin typeface="Gill Sans Nova" panose="020B0602020104020203" pitchFamily="34" charset="0"/>
                <a:ea typeface="Cambria" panose="02040503050406030204" pitchFamily="18" charset="0"/>
                <a:cs typeface="+mn-cs"/>
              </a:rPr>
              <a:t>(cook </a:t>
            </a:r>
            <a:r>
              <a:rPr kumimoji="0" lang="en-US" sz="2000" b="0" i="0" u="none" strike="noStrike" kern="1200" cap="none" spc="0" normalizeH="0" baseline="0" noProof="0" dirty="0" err="1">
                <a:ln>
                  <a:noFill/>
                </a:ln>
                <a:solidFill>
                  <a:prstClr val="black"/>
                </a:solidFill>
                <a:effectLst/>
                <a:uLnTx/>
                <a:uFillTx/>
                <a:latin typeface="Gill Sans Nova" panose="020B0602020104020203" pitchFamily="34" charset="0"/>
                <a:ea typeface="Cambria" panose="02040503050406030204" pitchFamily="18" charset="0"/>
                <a:cs typeface="+mn-cs"/>
              </a:rPr>
              <a:t>roundberries</a:t>
            </a:r>
            <a:r>
              <a:rPr kumimoji="0" lang="en-US" sz="2000" b="0" i="0" u="none" strike="noStrike" kern="1200" cap="none" spc="0" normalizeH="0" baseline="0" noProof="0" dirty="0">
                <a:ln>
                  <a:noFill/>
                </a:ln>
                <a:solidFill>
                  <a:prstClr val="black"/>
                </a:solidFill>
                <a:effectLst/>
                <a:uLnTx/>
                <a:uFillTx/>
                <a:latin typeface="Gill Sans Nova" panose="020B0602020104020203" pitchFamily="34" charset="0"/>
                <a:ea typeface="Cambria" panose="02040503050406030204" pitchFamily="18" charset="0"/>
                <a:cs typeface="+mn-cs"/>
              </a:rPr>
              <a:t>, paint </a:t>
            </a:r>
            <a:r>
              <a:rPr kumimoji="0" lang="en-US" sz="2000" b="0" i="0" u="none" strike="noStrike" kern="1200" cap="none" spc="0" normalizeH="0" baseline="0" noProof="0" dirty="0" err="1">
                <a:ln>
                  <a:noFill/>
                </a:ln>
                <a:solidFill>
                  <a:prstClr val="black"/>
                </a:solidFill>
                <a:effectLst/>
                <a:uLnTx/>
                <a:uFillTx/>
                <a:latin typeface="Gill Sans Nova" panose="020B0602020104020203" pitchFamily="34" charset="0"/>
                <a:ea typeface="Cambria" panose="02040503050406030204" pitchFamily="18" charset="0"/>
                <a:cs typeface="+mn-cs"/>
              </a:rPr>
              <a:t>roundberries</a:t>
            </a:r>
            <a:r>
              <a:rPr kumimoji="0" lang="en-US" sz="2000" b="0" i="0" u="none" strike="noStrike" kern="1200" cap="none" spc="0" normalizeH="0" baseline="0" noProof="0" dirty="0">
                <a:ln>
                  <a:noFill/>
                </a:ln>
                <a:solidFill>
                  <a:prstClr val="black"/>
                </a:solidFill>
                <a:effectLst/>
                <a:uLnTx/>
                <a:uFillTx/>
                <a:latin typeface="Gill Sans Nova" panose="020B0602020104020203" pitchFamily="34" charset="0"/>
                <a:ea typeface="Cambria" panose="02040503050406030204" pitchFamily="18" charset="0"/>
                <a:cs typeface="+mn-cs"/>
              </a:rPr>
              <a:t>)</a:t>
            </a:r>
            <a:endParaRPr lang="en-US" sz="2400" b="0" i="0" dirty="0">
              <a:effectLst/>
              <a:latin typeface="Gill Sans Nova" panose="020B0602020104020203" pitchFamily="34" charset="0"/>
              <a:ea typeface="Cambria" panose="020405030504060302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ill Sans Nova" panose="020B0602020104020203" pitchFamily="34" charset="0"/>
                <a:ea typeface="Cambria" panose="02040503050406030204" pitchFamily="18" charset="0"/>
                <a:cs typeface="+mn-cs"/>
              </a:rPr>
              <a:t>Acquire </a:t>
            </a:r>
            <a:r>
              <a:rPr kumimoji="0" lang="en-US" sz="2400" b="0" i="0" u="none" strike="noStrike" kern="1200" cap="none" spc="0" normalizeH="0" baseline="0" noProof="0" dirty="0" err="1">
                <a:ln>
                  <a:noFill/>
                </a:ln>
                <a:solidFill>
                  <a:prstClr val="black"/>
                </a:solidFill>
                <a:effectLst/>
                <a:uLnTx/>
                <a:uFillTx/>
                <a:latin typeface="Gill Sans Nova" panose="020B0602020104020203" pitchFamily="34" charset="0"/>
                <a:ea typeface="Cambria" panose="02040503050406030204" pitchFamily="18" charset="0"/>
                <a:cs typeface="+mn-cs"/>
              </a:rPr>
              <a:t>roundberries</a:t>
            </a:r>
            <a:r>
              <a:rPr kumimoji="0" lang="en-US" sz="2400" b="0" i="0" u="none" strike="noStrike" kern="1200" cap="none" spc="0" normalizeH="0" baseline="0" noProof="0" dirty="0">
                <a:ln>
                  <a:noFill/>
                </a:ln>
                <a:solidFill>
                  <a:prstClr val="black"/>
                </a:solidFill>
                <a:effectLst/>
                <a:uLnTx/>
                <a:uFillTx/>
                <a:latin typeface="Gill Sans Nova" panose="020B0602020104020203" pitchFamily="34" charset="0"/>
                <a:ea typeface="Cambria" panose="02040503050406030204" pitchFamily="18" charset="0"/>
                <a:cs typeface="+mn-cs"/>
              </a:rPr>
              <a:t> </a:t>
            </a:r>
            <a:r>
              <a:rPr kumimoji="0" lang="en-US" sz="2000" b="0" i="0" u="none" strike="noStrike" kern="1200" cap="none" spc="0" normalizeH="0" baseline="0" noProof="0" dirty="0">
                <a:ln>
                  <a:noFill/>
                </a:ln>
                <a:solidFill>
                  <a:prstClr val="black"/>
                </a:solidFill>
                <a:effectLst/>
                <a:uLnTx/>
                <a:uFillTx/>
                <a:latin typeface="Gill Sans Nova" panose="020B0602020104020203" pitchFamily="34" charset="0"/>
                <a:ea typeface="Cambria" panose="02040503050406030204" pitchFamily="18" charset="0"/>
                <a:cs typeface="+mn-cs"/>
              </a:rPr>
              <a:t>(migrate to other side, import/trade from </a:t>
            </a:r>
            <a:r>
              <a:rPr kumimoji="0" lang="en-US" sz="2000" b="0" i="0" u="none" strike="noStrike" kern="1200" cap="none" spc="0" normalizeH="0" baseline="0" noProof="0" dirty="0" err="1">
                <a:ln>
                  <a:noFill/>
                </a:ln>
                <a:solidFill>
                  <a:prstClr val="black"/>
                </a:solidFill>
                <a:effectLst/>
                <a:uLnTx/>
                <a:uFillTx/>
                <a:latin typeface="Gill Sans Nova" panose="020B0602020104020203" pitchFamily="34" charset="0"/>
                <a:ea typeface="Cambria" panose="02040503050406030204" pitchFamily="18" charset="0"/>
                <a:cs typeface="+mn-cs"/>
              </a:rPr>
              <a:t>Vawns</a:t>
            </a:r>
            <a:r>
              <a:rPr kumimoji="0" lang="en-US" sz="2000" b="0" i="0" u="none" strike="noStrike" kern="1200" cap="none" spc="0" normalizeH="0" baseline="0" noProof="0" dirty="0">
                <a:ln>
                  <a:noFill/>
                </a:ln>
                <a:solidFill>
                  <a:prstClr val="black"/>
                </a:solidFill>
                <a:effectLst/>
                <a:uLnTx/>
                <a:uFillTx/>
                <a:latin typeface="Gill Sans Nova" panose="020B0602020104020203" pitchFamily="34" charset="0"/>
                <a:ea typeface="Cambria" panose="02040503050406030204" pitchFamily="18" charset="0"/>
                <a:cs typeface="+mn-cs"/>
              </a:rPr>
              <a:t>)</a:t>
            </a:r>
            <a:endParaRPr kumimoji="0" lang="en-US" sz="2400" b="0" i="0" u="none" strike="noStrike" kern="1200" cap="none" spc="0" normalizeH="0" baseline="0" noProof="0" dirty="0">
              <a:ln>
                <a:noFill/>
              </a:ln>
              <a:solidFill>
                <a:prstClr val="black"/>
              </a:solidFill>
              <a:effectLst/>
              <a:uLnTx/>
              <a:uFillTx/>
              <a:latin typeface="Gill Sans Nova" panose="020B0602020104020203" pitchFamily="34" charset="0"/>
              <a:ea typeface="Cambria" panose="02040503050406030204" pitchFamily="18" charset="0"/>
              <a:cs typeface="+mn-cs"/>
            </a:endParaRPr>
          </a:p>
          <a:p>
            <a:endParaRPr lang="en-US" sz="3200" b="0" i="0" dirty="0">
              <a:effectLst/>
              <a:latin typeface="Gill Sans Nova" panose="020B0602020104020203" pitchFamily="34" charset="0"/>
              <a:ea typeface="Cambria" panose="02040503050406030204" pitchFamily="18" charset="0"/>
            </a:endParaRPr>
          </a:p>
        </p:txBody>
      </p:sp>
      <p:sp>
        <p:nvSpPr>
          <p:cNvPr id="15" name="Rectangle 14">
            <a:extLst>
              <a:ext uri="{FF2B5EF4-FFF2-40B4-BE49-F238E27FC236}">
                <a16:creationId xmlns:a16="http://schemas.microsoft.com/office/drawing/2014/main" id="{8EBB47B1-14D4-4381-9CB5-750430A84392}"/>
              </a:ext>
            </a:extLst>
          </p:cNvPr>
          <p:cNvSpPr/>
          <p:nvPr/>
        </p:nvSpPr>
        <p:spPr>
          <a:xfrm>
            <a:off x="6302255" y="2093640"/>
            <a:ext cx="5731692" cy="324214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Every year, the </a:t>
            </a:r>
            <a:r>
              <a:rPr kumimoji="0" lang="en-US" sz="20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Zarpies</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grow </a:t>
            </a:r>
            <a:r>
              <a:rPr kumimoji="0" lang="en-US" sz="20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starberries</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This year a big storm came, and oh no, destroyed all the </a:t>
            </a:r>
            <a:r>
              <a:rPr kumimoji="0" lang="en-US" sz="20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starberries</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Now the </a:t>
            </a:r>
            <a:r>
              <a:rPr kumimoji="0" lang="en-US" sz="20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Zarpies</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don’t have any </a:t>
            </a:r>
            <a:r>
              <a:rPr kumimoji="0" lang="en-US" sz="20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starberries</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to eat. The </a:t>
            </a:r>
            <a:r>
              <a:rPr kumimoji="0" lang="en-US" sz="20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Zarpies</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are getting hungry and they’ll need your help… We’ll need to get the </a:t>
            </a:r>
            <a:r>
              <a:rPr kumimoji="0" lang="en-US" sz="20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Zarpies</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to eat </a:t>
            </a:r>
            <a:r>
              <a:rPr kumimoji="0" lang="en-US" sz="20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roundberries</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instead.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2000" dirty="0">
              <a:solidFill>
                <a:prstClr val="black"/>
              </a:solidFill>
              <a:latin typeface="Cambria" panose="02040503050406030204" pitchFamily="18" charset="0"/>
              <a:ea typeface="Cambria" panose="020405030504060302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If you could make anything happen, what would be the best thing to do, so that the </a:t>
            </a:r>
            <a:r>
              <a:rPr kumimoji="0" lang="en-US" sz="20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Zarpies</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can eat </a:t>
            </a:r>
            <a:r>
              <a:rPr kumimoji="0" lang="en-US" sz="20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roundberries</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a:t>
            </a:r>
          </a:p>
        </p:txBody>
      </p:sp>
      <p:sp>
        <p:nvSpPr>
          <p:cNvPr id="17" name="TextBox 16">
            <a:extLst>
              <a:ext uri="{FF2B5EF4-FFF2-40B4-BE49-F238E27FC236}">
                <a16:creationId xmlns:a16="http://schemas.microsoft.com/office/drawing/2014/main" id="{24D5E835-E383-4396-958A-897C05AC252D}"/>
              </a:ext>
            </a:extLst>
          </p:cNvPr>
          <p:cNvSpPr txBox="1"/>
          <p:nvPr/>
        </p:nvSpPr>
        <p:spPr>
          <a:xfrm>
            <a:off x="325641" y="1792910"/>
            <a:ext cx="1428214" cy="461665"/>
          </a:xfrm>
          <a:prstGeom prst="rect">
            <a:avLst/>
          </a:prstGeom>
          <a:noFill/>
        </p:spPr>
        <p:txBody>
          <a:bodyPr wrap="square">
            <a:spAutoFit/>
          </a:bodyPr>
          <a:lstStyle/>
          <a:p>
            <a:r>
              <a:rPr lang="en-US" sz="2400" b="1" dirty="0">
                <a:latin typeface="Gill Sans Nova" panose="020B0602020104020203" pitchFamily="34" charset="0"/>
                <a:cs typeface="Helvetica" panose="020B0604020202020204" pitchFamily="34" charset="0"/>
              </a:rPr>
              <a:t>Adults</a:t>
            </a:r>
            <a:endParaRPr lang="en-US" b="1" dirty="0">
              <a:latin typeface="Gill Sans Nova" panose="020B0602020104020203" pitchFamily="34" charset="0"/>
              <a:cs typeface="Helvetica" panose="020B0604020202020204" pitchFamily="34" charset="0"/>
            </a:endParaRPr>
          </a:p>
        </p:txBody>
      </p:sp>
      <p:sp>
        <p:nvSpPr>
          <p:cNvPr id="20" name="TextBox 19">
            <a:extLst>
              <a:ext uri="{FF2B5EF4-FFF2-40B4-BE49-F238E27FC236}">
                <a16:creationId xmlns:a16="http://schemas.microsoft.com/office/drawing/2014/main" id="{E0E6C86B-F5CB-416E-8B88-19A03733E390}"/>
              </a:ext>
            </a:extLst>
          </p:cNvPr>
          <p:cNvSpPr txBox="1"/>
          <p:nvPr/>
        </p:nvSpPr>
        <p:spPr>
          <a:xfrm>
            <a:off x="6302255" y="1629355"/>
            <a:ext cx="2746742" cy="461665"/>
          </a:xfrm>
          <a:prstGeom prst="rect">
            <a:avLst/>
          </a:prstGeom>
          <a:noFill/>
        </p:spPr>
        <p:txBody>
          <a:bodyPr wrap="square">
            <a:spAutoFit/>
          </a:bodyPr>
          <a:lstStyle/>
          <a:p>
            <a:r>
              <a:rPr lang="en-US" sz="2400" b="1" dirty="0">
                <a:latin typeface="Gill Sans Nova" panose="020B0602020104020203" pitchFamily="34" charset="0"/>
                <a:cs typeface="Helvetica" panose="020B0604020202020204" pitchFamily="34" charset="0"/>
              </a:rPr>
              <a:t>5-8yo</a:t>
            </a:r>
            <a:endParaRPr lang="en-US" b="1" dirty="0">
              <a:latin typeface="Gill Sans Nova" panose="020B0602020104020203" pitchFamily="34" charset="0"/>
              <a:cs typeface="Helvetica" panose="020B0604020202020204" pitchFamily="34" charset="0"/>
            </a:endParaRPr>
          </a:p>
        </p:txBody>
      </p:sp>
    </p:spTree>
    <p:extLst>
      <p:ext uri="{BB962C8B-B14F-4D97-AF65-F5344CB8AC3E}">
        <p14:creationId xmlns:p14="http://schemas.microsoft.com/office/powerpoint/2010/main" val="29085212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dirty="0">
                <a:solidFill>
                  <a:schemeClr val="bg1">
                    <a:lumMod val="75000"/>
                  </a:schemeClr>
                </a:solidFill>
                <a:latin typeface="Gill Sans Nova" panose="020B0602020104020203" pitchFamily="34" charset="0"/>
              </a:rPr>
              <a:t>Calibration &gt; Intro/contrast &gt; Construal &gt; Possibility of change &gt; Normativity &gt; </a:t>
            </a:r>
            <a:r>
              <a:rPr lang="en-US" b="1" dirty="0">
                <a:solidFill>
                  <a:schemeClr val="bg1"/>
                </a:solidFill>
                <a:latin typeface="Gill Sans Nova" panose="020B0602020104020203" pitchFamily="34" charset="0"/>
              </a:rPr>
              <a:t>Intervention</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4" name="TextBox 3">
            <a:extLst>
              <a:ext uri="{FF2B5EF4-FFF2-40B4-BE49-F238E27FC236}">
                <a16:creationId xmlns:a16="http://schemas.microsoft.com/office/drawing/2014/main" id="{006ED6AE-A15B-4DC7-8546-AD88AC612C49}"/>
              </a:ext>
            </a:extLst>
          </p:cNvPr>
          <p:cNvSpPr txBox="1"/>
          <p:nvPr/>
        </p:nvSpPr>
        <p:spPr>
          <a:xfrm>
            <a:off x="521317" y="2686463"/>
            <a:ext cx="5891358" cy="3416320"/>
          </a:xfrm>
          <a:prstGeom prst="rect">
            <a:avLst/>
          </a:prstGeom>
          <a:noFill/>
        </p:spPr>
        <p:txBody>
          <a:bodyPr wrap="square">
            <a:spAutoFit/>
          </a:bodyPr>
          <a:lstStyle/>
          <a:p>
            <a:pPr algn="l"/>
            <a:r>
              <a:rPr lang="en-US" sz="2800" b="0" i="0" dirty="0">
                <a:effectLst/>
                <a:latin typeface="Cambria" panose="02040503050406030204" pitchFamily="18" charset="0"/>
                <a:ea typeface="Cambria" panose="02040503050406030204" pitchFamily="18" charset="0"/>
              </a:rPr>
              <a:t>How easy or difficult would it be to do the action you suggested above? If you suggested more than one action, just rate the first action you listed.</a:t>
            </a:r>
          </a:p>
          <a:p>
            <a:pPr algn="l"/>
            <a:endParaRPr lang="en-US" sz="2800" dirty="0">
              <a:latin typeface="Cambria" panose="02040503050406030204" pitchFamily="18" charset="0"/>
              <a:ea typeface="Cambria" panose="020405030504060302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(Very easy, Somewhat easy, Somewhat difficult, Very difficult)</a:t>
            </a:r>
          </a:p>
          <a:p>
            <a:pPr algn="l"/>
            <a:endParaRPr lang="en-US" sz="2800" b="0" i="0" dirty="0">
              <a:effectLst/>
              <a:latin typeface="Cambria" panose="02040503050406030204" pitchFamily="18" charset="0"/>
              <a:ea typeface="Cambria" panose="02040503050406030204" pitchFamily="18" charset="0"/>
            </a:endParaRPr>
          </a:p>
        </p:txBody>
      </p:sp>
      <p:sp>
        <p:nvSpPr>
          <p:cNvPr id="18" name="TextBox 17">
            <a:extLst>
              <a:ext uri="{FF2B5EF4-FFF2-40B4-BE49-F238E27FC236}">
                <a16:creationId xmlns:a16="http://schemas.microsoft.com/office/drawing/2014/main" id="{F3B43ADF-767E-4B45-83A8-D2C7133A8C30}"/>
              </a:ext>
            </a:extLst>
          </p:cNvPr>
          <p:cNvSpPr txBox="1"/>
          <p:nvPr/>
        </p:nvSpPr>
        <p:spPr>
          <a:xfrm>
            <a:off x="521317" y="1455004"/>
            <a:ext cx="5222257" cy="584775"/>
          </a:xfrm>
          <a:prstGeom prst="rect">
            <a:avLst/>
          </a:prstGeom>
          <a:noFill/>
        </p:spPr>
        <p:txBody>
          <a:bodyPr wrap="square">
            <a:spAutoFit/>
          </a:bodyPr>
          <a:lstStyle/>
          <a:p>
            <a:r>
              <a:rPr lang="en-US" sz="3200" dirty="0">
                <a:latin typeface="Gill Sans Nova" panose="020B0602020104020203" pitchFamily="34" charset="0"/>
                <a:cs typeface="Helvetica" panose="020B0604020202020204" pitchFamily="34" charset="0"/>
              </a:rPr>
              <a:t>Difficulty of intervention</a:t>
            </a:r>
            <a:endParaRPr lang="en-US" sz="2400" dirty="0">
              <a:latin typeface="Gill Sans Nova" panose="020B0602020104020203" pitchFamily="34" charset="0"/>
              <a:cs typeface="Helvetica" panose="020B0604020202020204" pitchFamily="34" charset="0"/>
            </a:endParaRPr>
          </a:p>
        </p:txBody>
      </p:sp>
      <p:sp>
        <p:nvSpPr>
          <p:cNvPr id="11" name="Rectangle 10">
            <a:extLst>
              <a:ext uri="{FF2B5EF4-FFF2-40B4-BE49-F238E27FC236}">
                <a16:creationId xmlns:a16="http://schemas.microsoft.com/office/drawing/2014/main" id="{88A48C96-F25C-4C9A-915B-D9980C72B10E}"/>
              </a:ext>
            </a:extLst>
          </p:cNvPr>
          <p:cNvSpPr/>
          <p:nvPr/>
        </p:nvSpPr>
        <p:spPr>
          <a:xfrm>
            <a:off x="364308" y="2626073"/>
            <a:ext cx="6048367" cy="336321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800" b="0" i="0" dirty="0">
              <a:solidFill>
                <a:srgbClr val="404040"/>
              </a:solidFill>
              <a:effectLst/>
              <a:latin typeface="Cambria" panose="02040503050406030204" pitchFamily="18" charset="0"/>
              <a:ea typeface="Cambria" panose="02040503050406030204" pitchFamily="18" charset="0"/>
            </a:endParaRPr>
          </a:p>
        </p:txBody>
      </p:sp>
      <p:sp>
        <p:nvSpPr>
          <p:cNvPr id="12" name="TextBox 11">
            <a:extLst>
              <a:ext uri="{FF2B5EF4-FFF2-40B4-BE49-F238E27FC236}">
                <a16:creationId xmlns:a16="http://schemas.microsoft.com/office/drawing/2014/main" id="{DE255652-7776-4428-A537-0BA7A897C368}"/>
              </a:ext>
            </a:extLst>
          </p:cNvPr>
          <p:cNvSpPr txBox="1"/>
          <p:nvPr/>
        </p:nvSpPr>
        <p:spPr>
          <a:xfrm>
            <a:off x="364308" y="2164407"/>
            <a:ext cx="1428214" cy="461665"/>
          </a:xfrm>
          <a:prstGeom prst="rect">
            <a:avLst/>
          </a:prstGeom>
          <a:noFill/>
        </p:spPr>
        <p:txBody>
          <a:bodyPr wrap="square">
            <a:spAutoFit/>
          </a:bodyPr>
          <a:lstStyle/>
          <a:p>
            <a:r>
              <a:rPr lang="en-US" sz="2400" b="1" dirty="0">
                <a:latin typeface="Gill Sans Nova" panose="020B0602020104020203" pitchFamily="34" charset="0"/>
                <a:cs typeface="Helvetica" panose="020B0604020202020204" pitchFamily="34" charset="0"/>
              </a:rPr>
              <a:t>Adults</a:t>
            </a:r>
            <a:endParaRPr lang="en-US" b="1" dirty="0">
              <a:latin typeface="Gill Sans Nova" panose="020B0602020104020203" pitchFamily="34" charset="0"/>
              <a:cs typeface="Helvetica" panose="020B0604020202020204" pitchFamily="34" charset="0"/>
            </a:endParaRPr>
          </a:p>
        </p:txBody>
      </p:sp>
      <p:sp>
        <p:nvSpPr>
          <p:cNvPr id="13" name="TextBox 12">
            <a:extLst>
              <a:ext uri="{FF2B5EF4-FFF2-40B4-BE49-F238E27FC236}">
                <a16:creationId xmlns:a16="http://schemas.microsoft.com/office/drawing/2014/main" id="{E3A9233A-BDAB-48B9-93AF-E39B16998B49}"/>
              </a:ext>
            </a:extLst>
          </p:cNvPr>
          <p:cNvSpPr txBox="1"/>
          <p:nvPr/>
        </p:nvSpPr>
        <p:spPr>
          <a:xfrm>
            <a:off x="7054482" y="2144540"/>
            <a:ext cx="2746742" cy="461665"/>
          </a:xfrm>
          <a:prstGeom prst="rect">
            <a:avLst/>
          </a:prstGeom>
          <a:noFill/>
        </p:spPr>
        <p:txBody>
          <a:bodyPr wrap="square">
            <a:spAutoFit/>
          </a:bodyPr>
          <a:lstStyle/>
          <a:p>
            <a:r>
              <a:rPr lang="en-US" sz="2400" b="1" dirty="0">
                <a:latin typeface="Gill Sans Nova" panose="020B0602020104020203" pitchFamily="34" charset="0"/>
                <a:cs typeface="Helvetica" panose="020B0604020202020204" pitchFamily="34" charset="0"/>
              </a:rPr>
              <a:t>5-8yo</a:t>
            </a:r>
            <a:endParaRPr lang="en-US" b="1" dirty="0">
              <a:latin typeface="Gill Sans Nova" panose="020B0602020104020203" pitchFamily="34" charset="0"/>
              <a:cs typeface="Helvetica" panose="020B0604020202020204" pitchFamily="34" charset="0"/>
            </a:endParaRPr>
          </a:p>
        </p:txBody>
      </p:sp>
      <p:sp>
        <p:nvSpPr>
          <p:cNvPr id="14" name="Rectangle 13">
            <a:extLst>
              <a:ext uri="{FF2B5EF4-FFF2-40B4-BE49-F238E27FC236}">
                <a16:creationId xmlns:a16="http://schemas.microsoft.com/office/drawing/2014/main" id="{DD6A1DEA-DFAF-49BF-9A6B-40A51709CB78}"/>
              </a:ext>
            </a:extLst>
          </p:cNvPr>
          <p:cNvSpPr/>
          <p:nvPr/>
        </p:nvSpPr>
        <p:spPr>
          <a:xfrm>
            <a:off x="6792686" y="2626072"/>
            <a:ext cx="5275153" cy="336321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dirty="0">
                <a:solidFill>
                  <a:schemeClr val="tx1"/>
                </a:solidFill>
                <a:effectLst/>
                <a:latin typeface="Cambria" panose="02040503050406030204" pitchFamily="18" charset="0"/>
                <a:ea typeface="Cambria" panose="02040503050406030204" pitchFamily="18" charset="0"/>
              </a:rPr>
              <a:t>Would it be easy or hard to (describe what they just suggested)?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0" i="0" dirty="0">
              <a:solidFill>
                <a:schemeClr val="tx1"/>
              </a:solidFill>
              <a:effectLst/>
              <a:latin typeface="Cambria" panose="02040503050406030204" pitchFamily="18" charset="0"/>
              <a:ea typeface="Cambria" panose="020405030504060302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4-point: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(Easy/Hard)</a:t>
            </a:r>
          </a:p>
          <a:p>
            <a:pPr>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(A little/Very)</a:t>
            </a:r>
          </a:p>
        </p:txBody>
      </p:sp>
    </p:spTree>
    <p:extLst>
      <p:ext uri="{BB962C8B-B14F-4D97-AF65-F5344CB8AC3E}">
        <p14:creationId xmlns:p14="http://schemas.microsoft.com/office/powerpoint/2010/main" val="33890585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4E72370-D536-46A9-9190-56356582B575}"/>
              </a:ext>
            </a:extLst>
          </p:cNvPr>
          <p:cNvPicPr>
            <a:picLocks noChangeAspect="1"/>
          </p:cNvPicPr>
          <p:nvPr/>
        </p:nvPicPr>
        <p:blipFill>
          <a:blip r:embed="rId3"/>
          <a:srcRect/>
          <a:stretch/>
        </p:blipFill>
        <p:spPr>
          <a:xfrm>
            <a:off x="868540" y="1151632"/>
            <a:ext cx="8619750" cy="5541268"/>
          </a:xfrm>
          <a:prstGeom prst="rect">
            <a:avLst/>
          </a:prstGeom>
        </p:spPr>
      </p:pic>
      <p:sp>
        <p:nvSpPr>
          <p:cNvPr id="15" name="Title 1">
            <a:extLst>
              <a:ext uri="{FF2B5EF4-FFF2-40B4-BE49-F238E27FC236}">
                <a16:creationId xmlns:a16="http://schemas.microsoft.com/office/drawing/2014/main" id="{4CEAEFC3-502A-4FA5-8092-A4C9CD9EF15F}"/>
              </a:ext>
            </a:extLst>
          </p:cNvPr>
          <p:cNvSpPr txBox="1">
            <a:spLocks/>
          </p:cNvSpPr>
          <p:nvPr/>
        </p:nvSpPr>
        <p:spPr>
          <a:xfrm>
            <a:off x="575868" y="0"/>
            <a:ext cx="11903864" cy="1270773"/>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r>
              <a:rPr lang="en-US" sz="3600" dirty="0">
                <a:solidFill>
                  <a:schemeClr val="tx1"/>
                </a:solidFill>
                <a:latin typeface="Gill Sans MT" panose="020B0502020104020203" pitchFamily="34" charset="0"/>
              </a:rPr>
              <a:t>Structural and cultural construals lead to </a:t>
            </a:r>
            <a:br>
              <a:rPr lang="en-US" sz="3600" dirty="0">
                <a:solidFill>
                  <a:schemeClr val="tx1"/>
                </a:solidFill>
                <a:latin typeface="Gill Sans MT" panose="020B0502020104020203" pitchFamily="34" charset="0"/>
              </a:rPr>
            </a:br>
            <a:r>
              <a:rPr lang="en-US" sz="3600" b="1" dirty="0">
                <a:solidFill>
                  <a:schemeClr val="tx1"/>
                </a:solidFill>
                <a:latin typeface="Gill Sans MT" panose="020B0502020104020203" pitchFamily="34" charset="0"/>
              </a:rPr>
              <a:t>greater</a:t>
            </a:r>
            <a:r>
              <a:rPr lang="en-US" sz="3600" dirty="0">
                <a:solidFill>
                  <a:schemeClr val="tx1"/>
                </a:solidFill>
                <a:latin typeface="Gill Sans MT" panose="020B0502020104020203" pitchFamily="34" charset="0"/>
              </a:rPr>
              <a:t> </a:t>
            </a:r>
            <a:r>
              <a:rPr lang="en-US" sz="3600" b="1" dirty="0">
                <a:solidFill>
                  <a:schemeClr val="tx1"/>
                </a:solidFill>
                <a:latin typeface="Gill Sans MT" panose="020B0502020104020203" pitchFamily="34" charset="0"/>
              </a:rPr>
              <a:t>possibility of change </a:t>
            </a:r>
            <a:r>
              <a:rPr lang="en-US" sz="3600" dirty="0">
                <a:solidFill>
                  <a:schemeClr val="tx1"/>
                </a:solidFill>
                <a:latin typeface="Gill Sans MT" panose="020B0502020104020203" pitchFamily="34" charset="0"/>
              </a:rPr>
              <a:t>than biological.</a:t>
            </a:r>
            <a:endParaRPr lang="en-US" sz="3600" b="1" dirty="0">
              <a:solidFill>
                <a:schemeClr val="tx1"/>
              </a:solidFill>
              <a:latin typeface="Gill Sans MT" panose="020B0502020104020203" pitchFamily="34" charset="0"/>
            </a:endParaRPr>
          </a:p>
        </p:txBody>
      </p:sp>
      <p:grpSp>
        <p:nvGrpSpPr>
          <p:cNvPr id="19" name="Group 18">
            <a:extLst>
              <a:ext uri="{FF2B5EF4-FFF2-40B4-BE49-F238E27FC236}">
                <a16:creationId xmlns:a16="http://schemas.microsoft.com/office/drawing/2014/main" id="{575938A2-1033-4847-B74C-59F675F68253}"/>
              </a:ext>
            </a:extLst>
          </p:cNvPr>
          <p:cNvGrpSpPr/>
          <p:nvPr/>
        </p:nvGrpSpPr>
        <p:grpSpPr>
          <a:xfrm>
            <a:off x="9105900" y="6007100"/>
            <a:ext cx="3060700" cy="698500"/>
            <a:chOff x="9105900" y="6007100"/>
            <a:chExt cx="3060700" cy="698500"/>
          </a:xfrm>
        </p:grpSpPr>
        <p:sp>
          <p:nvSpPr>
            <p:cNvPr id="16" name="Title 1">
              <a:extLst>
                <a:ext uri="{FF2B5EF4-FFF2-40B4-BE49-F238E27FC236}">
                  <a16:creationId xmlns:a16="http://schemas.microsoft.com/office/drawing/2014/main" id="{0882AEDD-608E-43F2-8074-3A9A4C297C01}"/>
                </a:ext>
              </a:extLst>
            </p:cNvPr>
            <p:cNvSpPr txBox="1">
              <a:spLocks/>
            </p:cNvSpPr>
            <p:nvPr/>
          </p:nvSpPr>
          <p:spPr>
            <a:xfrm>
              <a:off x="9105900" y="6070600"/>
              <a:ext cx="3060700" cy="635000"/>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800" dirty="0">
                  <a:solidFill>
                    <a:schemeClr val="tx1"/>
                  </a:solidFill>
                  <a:latin typeface="Helvetica" panose="020B0604020202020204" pitchFamily="34" charset="0"/>
                  <a:cs typeface="Helvetica" panose="020B0604020202020204" pitchFamily="34" charset="0"/>
                </a:rPr>
                <a:t>= 95% bootstrap CIs</a:t>
              </a:r>
            </a:p>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192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~55/condition</a:t>
              </a:r>
            </a:p>
          </p:txBody>
        </p:sp>
        <p:pic>
          <p:nvPicPr>
            <p:cNvPr id="18" name="Picture 17">
              <a:extLst>
                <a:ext uri="{FF2B5EF4-FFF2-40B4-BE49-F238E27FC236}">
                  <a16:creationId xmlns:a16="http://schemas.microsoft.com/office/drawing/2014/main" id="{62DA15F2-81D8-44EB-8E53-2A014BFCB939}"/>
                </a:ext>
              </a:extLst>
            </p:cNvPr>
            <p:cNvPicPr>
              <a:picLocks noChangeAspect="1"/>
            </p:cNvPicPr>
            <p:nvPr/>
          </p:nvPicPr>
          <p:blipFill>
            <a:blip r:embed="rId4"/>
            <a:stretch>
              <a:fillRect/>
            </a:stretch>
          </p:blipFill>
          <p:spPr>
            <a:xfrm>
              <a:off x="10121896" y="6007100"/>
              <a:ext cx="152408" cy="247663"/>
            </a:xfrm>
            <a:prstGeom prst="rect">
              <a:avLst/>
            </a:prstGeom>
          </p:spPr>
        </p:pic>
      </p:grpSp>
      <p:sp>
        <p:nvSpPr>
          <p:cNvPr id="20" name="Rectangle 1">
            <a:extLst>
              <a:ext uri="{FF2B5EF4-FFF2-40B4-BE49-F238E27FC236}">
                <a16:creationId xmlns:a16="http://schemas.microsoft.com/office/drawing/2014/main" id="{5D9B5A6D-C34C-4BB2-9628-9C1E9A9C52C8}"/>
              </a:ext>
            </a:extLst>
          </p:cNvPr>
          <p:cNvSpPr>
            <a:spLocks noChangeArrowheads="1"/>
          </p:cNvSpPr>
          <p:nvPr/>
        </p:nvSpPr>
        <p:spPr bwMode="auto">
          <a:xfrm>
            <a:off x="4743546" y="3887215"/>
            <a:ext cx="603050" cy="430887"/>
          </a:xfrm>
          <a:prstGeom prst="rect">
            <a:avLst/>
          </a:prstGeom>
          <a:noFill/>
          <a:ln>
            <a:noFill/>
          </a:ln>
          <a:effectLst/>
        </p:spPr>
        <p:txBody>
          <a:bodyPr vert="horz" wrap="none" lIns="91440" tIns="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1" u="none" strike="noStrike" cap="none" normalizeH="0" baseline="0" dirty="0">
                <a:ln>
                  <a:noFill/>
                </a:ln>
                <a:solidFill>
                  <a:schemeClr val="accent1"/>
                </a:solidFill>
                <a:effectLst/>
                <a:latin typeface="Helvetica" panose="020B0604020202020204" pitchFamily="34" charset="0"/>
                <a:cs typeface="Helvetica" panose="020B0604020202020204" pitchFamily="34" charset="0"/>
              </a:rPr>
              <a:t>***</a:t>
            </a:r>
            <a:endParaRPr lang="en-US" altLang="en-US" sz="1400" dirty="0">
              <a:solidFill>
                <a:schemeClr val="accent1"/>
              </a:solidFill>
              <a:latin typeface="Helvetica" panose="020B0604020202020204" pitchFamily="34" charset="0"/>
              <a:cs typeface="Helvetica" panose="020B0604020202020204" pitchFamily="34" charset="0"/>
            </a:endParaRPr>
          </a:p>
        </p:txBody>
      </p:sp>
      <p:sp>
        <p:nvSpPr>
          <p:cNvPr id="22" name="Right Brace 21">
            <a:extLst>
              <a:ext uri="{FF2B5EF4-FFF2-40B4-BE49-F238E27FC236}">
                <a16:creationId xmlns:a16="http://schemas.microsoft.com/office/drawing/2014/main" id="{CBB510F9-2D5E-4455-9A8F-4AF72FB1BFE2}"/>
              </a:ext>
            </a:extLst>
          </p:cNvPr>
          <p:cNvSpPr/>
          <p:nvPr/>
        </p:nvSpPr>
        <p:spPr>
          <a:xfrm rot="16200000">
            <a:off x="4978711" y="3165722"/>
            <a:ext cx="132720" cy="2006596"/>
          </a:xfrm>
          <a:prstGeom prst="righ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29" name="Rectangle 1">
            <a:extLst>
              <a:ext uri="{FF2B5EF4-FFF2-40B4-BE49-F238E27FC236}">
                <a16:creationId xmlns:a16="http://schemas.microsoft.com/office/drawing/2014/main" id="{67F226ED-5338-4636-BE46-6B2ED5502612}"/>
              </a:ext>
            </a:extLst>
          </p:cNvPr>
          <p:cNvSpPr>
            <a:spLocks noChangeArrowheads="1"/>
          </p:cNvSpPr>
          <p:nvPr/>
        </p:nvSpPr>
        <p:spPr bwMode="auto">
          <a:xfrm>
            <a:off x="5842097" y="3272006"/>
            <a:ext cx="603050" cy="430887"/>
          </a:xfrm>
          <a:prstGeom prst="rect">
            <a:avLst/>
          </a:prstGeom>
          <a:noFill/>
          <a:ln>
            <a:noFill/>
          </a:ln>
          <a:effectLst/>
        </p:spPr>
        <p:txBody>
          <a:bodyPr vert="horz" wrap="none" lIns="91440" tIns="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1" u="none" strike="noStrike" cap="none" normalizeH="0" baseline="0" dirty="0">
                <a:ln>
                  <a:noFill/>
                </a:ln>
                <a:solidFill>
                  <a:schemeClr val="accent1"/>
                </a:solidFill>
                <a:effectLst/>
                <a:latin typeface="Helvetica" panose="020B0604020202020204" pitchFamily="34" charset="0"/>
                <a:cs typeface="Helvetica" panose="020B0604020202020204" pitchFamily="34" charset="0"/>
              </a:rPr>
              <a:t>***</a:t>
            </a:r>
            <a:endParaRPr kumimoji="0" lang="en-US" altLang="en-US" sz="6000" b="1" i="0" u="none" strike="noStrike" cap="none" normalizeH="0" baseline="0" dirty="0">
              <a:ln>
                <a:noFill/>
              </a:ln>
              <a:solidFill>
                <a:schemeClr val="accent1"/>
              </a:solidFill>
              <a:effectLst/>
              <a:latin typeface="Helvetica" panose="020B0604020202020204" pitchFamily="34" charset="0"/>
              <a:cs typeface="Helvetica" panose="020B0604020202020204" pitchFamily="34" charset="0"/>
            </a:endParaRPr>
          </a:p>
        </p:txBody>
      </p:sp>
      <p:sp>
        <p:nvSpPr>
          <p:cNvPr id="30" name="Right Brace 29">
            <a:extLst>
              <a:ext uri="{FF2B5EF4-FFF2-40B4-BE49-F238E27FC236}">
                <a16:creationId xmlns:a16="http://schemas.microsoft.com/office/drawing/2014/main" id="{9E9BDBEA-E72E-4BDC-A10A-1F0F99234EE3}"/>
              </a:ext>
            </a:extLst>
          </p:cNvPr>
          <p:cNvSpPr/>
          <p:nvPr/>
        </p:nvSpPr>
        <p:spPr>
          <a:xfrm rot="16200000">
            <a:off x="6077262" y="1512775"/>
            <a:ext cx="132721" cy="4203696"/>
          </a:xfrm>
          <a:prstGeom prst="righ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34" name="Title 1">
            <a:extLst>
              <a:ext uri="{FF2B5EF4-FFF2-40B4-BE49-F238E27FC236}">
                <a16:creationId xmlns:a16="http://schemas.microsoft.com/office/drawing/2014/main" id="{C4A94F94-09C2-48C6-A532-4D96D5762AFA}"/>
              </a:ext>
            </a:extLst>
          </p:cNvPr>
          <p:cNvSpPr txBox="1">
            <a:spLocks/>
          </p:cNvSpPr>
          <p:nvPr/>
        </p:nvSpPr>
        <p:spPr>
          <a:xfrm>
            <a:off x="-811212" y="6195370"/>
            <a:ext cx="5325473" cy="635000"/>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endParaRPr lang="en-US" sz="1800" dirty="0">
              <a:solidFill>
                <a:schemeClr val="tx1"/>
              </a:solidFill>
              <a:latin typeface="Helvetica" panose="020B0604020202020204" pitchFamily="34" charset="0"/>
              <a:cs typeface="Helvetica" panose="020B0604020202020204" pitchFamily="34" charset="0"/>
            </a:endParaRPr>
          </a:p>
        </p:txBody>
      </p:sp>
      <p:sp>
        <p:nvSpPr>
          <p:cNvPr id="14" name="TextBox 13">
            <a:extLst>
              <a:ext uri="{FF2B5EF4-FFF2-40B4-BE49-F238E27FC236}">
                <a16:creationId xmlns:a16="http://schemas.microsoft.com/office/drawing/2014/main" id="{89591BBF-E546-4C76-9B19-00C673FCED3E}"/>
              </a:ext>
            </a:extLst>
          </p:cNvPr>
          <p:cNvSpPr txBox="1"/>
          <p:nvPr/>
        </p:nvSpPr>
        <p:spPr>
          <a:xfrm>
            <a:off x="9369468" y="4033692"/>
            <a:ext cx="2797132" cy="1708160"/>
          </a:xfrm>
          <a:prstGeom prst="rect">
            <a:avLst/>
          </a:prstGeom>
          <a:noFill/>
        </p:spPr>
        <p:txBody>
          <a:bodyPr wrap="square">
            <a:spAutoFit/>
          </a:bodyPr>
          <a:lstStyle/>
          <a:p>
            <a:pPr algn="r"/>
            <a:r>
              <a:rPr lang="en-US" sz="1500" dirty="0" err="1">
                <a:latin typeface="Courier New" panose="02070309020205020404" pitchFamily="49" charset="0"/>
                <a:ea typeface="Cambria" panose="02040503050406030204" pitchFamily="18" charset="0"/>
                <a:cs typeface="Courier New" panose="02070309020205020404" pitchFamily="49" charset="0"/>
              </a:rPr>
              <a:t>lm</a:t>
            </a:r>
            <a:r>
              <a:rPr lang="en-US" sz="1500" dirty="0">
                <a:latin typeface="Courier New" panose="02070309020205020404" pitchFamily="49" charset="0"/>
                <a:ea typeface="Cambria" panose="02040503050406030204" pitchFamily="18" charset="0"/>
                <a:cs typeface="Courier New" panose="02070309020205020404" pitchFamily="49" charset="0"/>
              </a:rPr>
              <a:t>(</a:t>
            </a:r>
            <a:r>
              <a:rPr lang="en-US" sz="1500" dirty="0" err="1">
                <a:latin typeface="Courier New" panose="02070309020205020404" pitchFamily="49" charset="0"/>
                <a:ea typeface="Cambria" panose="02040503050406030204" pitchFamily="18" charset="0"/>
                <a:cs typeface="Courier New" panose="02070309020205020404" pitchFamily="49" charset="0"/>
              </a:rPr>
              <a:t>possibility_change</a:t>
            </a:r>
            <a:r>
              <a:rPr lang="en-US" sz="1500" dirty="0">
                <a:latin typeface="Courier New" panose="02070309020205020404" pitchFamily="49" charset="0"/>
                <a:ea typeface="Cambria" panose="02040503050406030204" pitchFamily="18" charset="0"/>
                <a:cs typeface="Courier New" panose="02070309020205020404" pitchFamily="49" charset="0"/>
              </a:rPr>
              <a:t> ~ condition + </a:t>
            </a:r>
            <a:r>
              <a:rPr lang="en-US" sz="1500" dirty="0" err="1">
                <a:latin typeface="Courier New" panose="02070309020205020404" pitchFamily="49" charset="0"/>
                <a:ea typeface="Cambria" panose="02040503050406030204" pitchFamily="18" charset="0"/>
                <a:cs typeface="Courier New" panose="02070309020205020404" pitchFamily="49" charset="0"/>
              </a:rPr>
              <a:t>intervention_diff</a:t>
            </a:r>
            <a:r>
              <a:rPr lang="en-US" sz="1500" dirty="0">
                <a:latin typeface="Courier New" panose="02070309020205020404" pitchFamily="49" charset="0"/>
                <a:ea typeface="Cambria" panose="02040503050406030204" pitchFamily="18" charset="0"/>
                <a:cs typeface="Courier New" panose="02070309020205020404" pitchFamily="49" charset="0"/>
              </a:rPr>
              <a:t>)</a:t>
            </a:r>
          </a:p>
          <a:p>
            <a:pPr algn="r"/>
            <a:endParaRPr lang="en-US" sz="1500" b="1" dirty="0">
              <a:latin typeface="Courier New" panose="02070309020205020404" pitchFamily="49" charset="0"/>
              <a:ea typeface="Cambria" panose="02040503050406030204" pitchFamily="18" charset="0"/>
              <a:cs typeface="Courier New" panose="02070309020205020404" pitchFamily="49" charset="0"/>
            </a:endParaRPr>
          </a:p>
          <a:p>
            <a:pPr algn="r"/>
            <a:r>
              <a:rPr lang="en-US" sz="1500" b="1" dirty="0">
                <a:latin typeface="Courier New" panose="02070309020205020404" pitchFamily="49" charset="0"/>
                <a:ea typeface="Cambria" panose="02040503050406030204" pitchFamily="18" charset="0"/>
                <a:cs typeface="Courier New" panose="02070309020205020404" pitchFamily="49" charset="0"/>
              </a:rPr>
              <a:t>condition**</a:t>
            </a:r>
            <a:endParaRPr lang="en-US" sz="1500" dirty="0">
              <a:latin typeface="Courier New" panose="02070309020205020404" pitchFamily="49" charset="0"/>
              <a:ea typeface="Cambria" panose="02040503050406030204" pitchFamily="18" charset="0"/>
              <a:cs typeface="Courier New" panose="02070309020205020404" pitchFamily="49" charset="0"/>
            </a:endParaRPr>
          </a:p>
          <a:p>
            <a:pPr algn="r"/>
            <a:r>
              <a:rPr lang="en-US" sz="1500" dirty="0">
                <a:solidFill>
                  <a:schemeClr val="accent1">
                    <a:lumMod val="75000"/>
                  </a:schemeClr>
                </a:solidFill>
                <a:latin typeface="Courier New" panose="02070309020205020404" pitchFamily="49" charset="0"/>
                <a:ea typeface="Cambria" panose="02040503050406030204" pitchFamily="18" charset="0"/>
                <a:cs typeface="Courier New" panose="02070309020205020404" pitchFamily="49" charset="0"/>
              </a:rPr>
              <a:t>FDR-adjusted pairwise comparisons</a:t>
            </a:r>
          </a:p>
        </p:txBody>
      </p:sp>
    </p:spTree>
    <p:extLst>
      <p:ext uri="{BB962C8B-B14F-4D97-AF65-F5344CB8AC3E}">
        <p14:creationId xmlns:p14="http://schemas.microsoft.com/office/powerpoint/2010/main" val="39392860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07D43B9-38A9-4F1E-AB10-A91757344E4A}"/>
              </a:ext>
            </a:extLst>
          </p:cNvPr>
          <p:cNvPicPr>
            <a:picLocks noChangeAspect="1"/>
          </p:cNvPicPr>
          <p:nvPr/>
        </p:nvPicPr>
        <p:blipFill>
          <a:blip r:embed="rId3"/>
          <a:srcRect/>
          <a:stretch/>
        </p:blipFill>
        <p:spPr>
          <a:xfrm>
            <a:off x="188722" y="1701799"/>
            <a:ext cx="9058655" cy="5095493"/>
          </a:xfrm>
          <a:prstGeom prst="rect">
            <a:avLst/>
          </a:prstGeom>
        </p:spPr>
      </p:pic>
      <p:sp>
        <p:nvSpPr>
          <p:cNvPr id="10" name="Title 1">
            <a:extLst>
              <a:ext uri="{FF2B5EF4-FFF2-40B4-BE49-F238E27FC236}">
                <a16:creationId xmlns:a16="http://schemas.microsoft.com/office/drawing/2014/main" id="{8D7A65CC-46E8-4C9A-B33F-86DC040B0ED9}"/>
              </a:ext>
            </a:extLst>
          </p:cNvPr>
          <p:cNvSpPr txBox="1">
            <a:spLocks/>
          </p:cNvSpPr>
          <p:nvPr/>
        </p:nvSpPr>
        <p:spPr>
          <a:xfrm>
            <a:off x="397738" y="275753"/>
            <a:ext cx="11903864" cy="1270773"/>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3600" dirty="0">
                <a:solidFill>
                  <a:schemeClr val="tx1"/>
                </a:solidFill>
                <a:latin typeface="Gill Sans Nova" panose="020B0602020104020203" pitchFamily="34" charset="0"/>
                <a:cs typeface="Helvetica" panose="020B0604020202020204" pitchFamily="34" charset="0"/>
              </a:rPr>
              <a:t>Structural construals lead to </a:t>
            </a:r>
            <a:r>
              <a:rPr lang="en-US" sz="3600" b="1" dirty="0">
                <a:solidFill>
                  <a:schemeClr val="tx1"/>
                </a:solidFill>
                <a:latin typeface="Gill Sans Nova" panose="020B0602020104020203" pitchFamily="34" charset="0"/>
                <a:cs typeface="Helvetica" panose="020B0604020202020204" pitchFamily="34" charset="0"/>
              </a:rPr>
              <a:t>less normativity</a:t>
            </a:r>
            <a:br>
              <a:rPr lang="en-US" sz="3600" dirty="0">
                <a:solidFill>
                  <a:schemeClr val="tx1"/>
                </a:solidFill>
                <a:latin typeface="Gill Sans Nova" panose="020B0602020104020203" pitchFamily="34" charset="0"/>
                <a:cs typeface="Helvetica" panose="020B0604020202020204" pitchFamily="34" charset="0"/>
              </a:rPr>
            </a:br>
            <a:r>
              <a:rPr lang="en-US" sz="3600" dirty="0">
                <a:solidFill>
                  <a:schemeClr val="tx1"/>
                </a:solidFill>
                <a:latin typeface="Gill Sans Nova" panose="020B0602020104020203" pitchFamily="34" charset="0"/>
                <a:cs typeface="Helvetica" panose="020B0604020202020204" pitchFamily="34" charset="0"/>
              </a:rPr>
              <a:t>than cultural or biological.</a:t>
            </a:r>
          </a:p>
        </p:txBody>
      </p:sp>
      <p:grpSp>
        <p:nvGrpSpPr>
          <p:cNvPr id="15" name="Group 14">
            <a:extLst>
              <a:ext uri="{FF2B5EF4-FFF2-40B4-BE49-F238E27FC236}">
                <a16:creationId xmlns:a16="http://schemas.microsoft.com/office/drawing/2014/main" id="{72B34B60-6FBF-4345-9900-CD3D1980784F}"/>
              </a:ext>
            </a:extLst>
          </p:cNvPr>
          <p:cNvGrpSpPr/>
          <p:nvPr/>
        </p:nvGrpSpPr>
        <p:grpSpPr>
          <a:xfrm>
            <a:off x="9105900" y="6007100"/>
            <a:ext cx="3060700" cy="698500"/>
            <a:chOff x="9105900" y="6007100"/>
            <a:chExt cx="3060700" cy="698500"/>
          </a:xfrm>
        </p:grpSpPr>
        <p:sp>
          <p:nvSpPr>
            <p:cNvPr id="16" name="Title 1">
              <a:extLst>
                <a:ext uri="{FF2B5EF4-FFF2-40B4-BE49-F238E27FC236}">
                  <a16:creationId xmlns:a16="http://schemas.microsoft.com/office/drawing/2014/main" id="{A209E735-23F3-40D1-ADC7-8714062944C7}"/>
                </a:ext>
              </a:extLst>
            </p:cNvPr>
            <p:cNvSpPr txBox="1">
              <a:spLocks/>
            </p:cNvSpPr>
            <p:nvPr/>
          </p:nvSpPr>
          <p:spPr>
            <a:xfrm>
              <a:off x="9105900" y="6070600"/>
              <a:ext cx="3060700" cy="635000"/>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800" dirty="0">
                  <a:solidFill>
                    <a:schemeClr val="tx1"/>
                  </a:solidFill>
                  <a:latin typeface="Helvetica" panose="020B0604020202020204" pitchFamily="34" charset="0"/>
                  <a:cs typeface="Helvetica" panose="020B0604020202020204" pitchFamily="34" charset="0"/>
                </a:rPr>
                <a:t>= 95% bootstrap CIs</a:t>
              </a:r>
            </a:p>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167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~55/condition</a:t>
              </a:r>
            </a:p>
          </p:txBody>
        </p:sp>
        <p:pic>
          <p:nvPicPr>
            <p:cNvPr id="17" name="Picture 16">
              <a:extLst>
                <a:ext uri="{FF2B5EF4-FFF2-40B4-BE49-F238E27FC236}">
                  <a16:creationId xmlns:a16="http://schemas.microsoft.com/office/drawing/2014/main" id="{49E0E68B-7814-478E-954C-D29FA91EAD08}"/>
                </a:ext>
              </a:extLst>
            </p:cNvPr>
            <p:cNvPicPr>
              <a:picLocks noChangeAspect="1"/>
            </p:cNvPicPr>
            <p:nvPr/>
          </p:nvPicPr>
          <p:blipFill>
            <a:blip r:embed="rId4"/>
            <a:stretch>
              <a:fillRect/>
            </a:stretch>
          </p:blipFill>
          <p:spPr>
            <a:xfrm>
              <a:off x="10121896" y="6007100"/>
              <a:ext cx="152408" cy="247663"/>
            </a:xfrm>
            <a:prstGeom prst="rect">
              <a:avLst/>
            </a:prstGeom>
          </p:spPr>
        </p:pic>
      </p:grpSp>
      <p:sp>
        <p:nvSpPr>
          <p:cNvPr id="19" name="Rectangle 1">
            <a:extLst>
              <a:ext uri="{FF2B5EF4-FFF2-40B4-BE49-F238E27FC236}">
                <a16:creationId xmlns:a16="http://schemas.microsoft.com/office/drawing/2014/main" id="{51E441FB-6A53-4C52-9646-7A1241489A17}"/>
              </a:ext>
            </a:extLst>
          </p:cNvPr>
          <p:cNvSpPr>
            <a:spLocks noChangeArrowheads="1"/>
          </p:cNvSpPr>
          <p:nvPr/>
        </p:nvSpPr>
        <p:spPr bwMode="auto">
          <a:xfrm>
            <a:off x="4257775" y="2242907"/>
            <a:ext cx="603050" cy="430887"/>
          </a:xfrm>
          <a:prstGeom prst="rect">
            <a:avLst/>
          </a:prstGeom>
          <a:noFill/>
          <a:ln>
            <a:noFill/>
          </a:ln>
          <a:effectLst/>
        </p:spPr>
        <p:txBody>
          <a:bodyPr vert="horz" wrap="none" lIns="91440" tIns="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1" u="none" strike="noStrike" cap="none" normalizeH="0" baseline="0" dirty="0">
                <a:ln>
                  <a:noFill/>
                </a:ln>
                <a:solidFill>
                  <a:schemeClr val="accent1"/>
                </a:solidFill>
                <a:effectLst/>
                <a:latin typeface="Helvetica" panose="020B0604020202020204" pitchFamily="34" charset="0"/>
                <a:cs typeface="Helvetica" panose="020B0604020202020204" pitchFamily="34" charset="0"/>
              </a:rPr>
              <a:t>***</a:t>
            </a:r>
            <a:endParaRPr kumimoji="0" lang="en-US" altLang="en-US" sz="6000" b="1" i="0" u="none" strike="noStrike" cap="none" normalizeH="0" baseline="0" dirty="0">
              <a:ln>
                <a:noFill/>
              </a:ln>
              <a:solidFill>
                <a:schemeClr val="accent1"/>
              </a:solidFill>
              <a:effectLst/>
              <a:latin typeface="Helvetica" panose="020B0604020202020204" pitchFamily="34" charset="0"/>
              <a:cs typeface="Helvetica" panose="020B0604020202020204" pitchFamily="34" charset="0"/>
            </a:endParaRPr>
          </a:p>
        </p:txBody>
      </p:sp>
      <p:sp>
        <p:nvSpPr>
          <p:cNvPr id="21" name="Right Brace 20">
            <a:extLst>
              <a:ext uri="{FF2B5EF4-FFF2-40B4-BE49-F238E27FC236}">
                <a16:creationId xmlns:a16="http://schemas.microsoft.com/office/drawing/2014/main" id="{21ACA182-8D6B-4442-ADD5-343A8E4BFF3D}"/>
              </a:ext>
            </a:extLst>
          </p:cNvPr>
          <p:cNvSpPr/>
          <p:nvPr/>
        </p:nvSpPr>
        <p:spPr>
          <a:xfrm rot="16200000">
            <a:off x="4492940" y="1400397"/>
            <a:ext cx="132721" cy="2311400"/>
          </a:xfrm>
          <a:prstGeom prst="righ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23" name="Rectangle 1">
            <a:extLst>
              <a:ext uri="{FF2B5EF4-FFF2-40B4-BE49-F238E27FC236}">
                <a16:creationId xmlns:a16="http://schemas.microsoft.com/office/drawing/2014/main" id="{3992A16C-3F09-48A3-B015-248BAE6A7E92}"/>
              </a:ext>
            </a:extLst>
          </p:cNvPr>
          <p:cNvSpPr>
            <a:spLocks noChangeArrowheads="1"/>
          </p:cNvSpPr>
          <p:nvPr/>
        </p:nvSpPr>
        <p:spPr bwMode="auto">
          <a:xfrm>
            <a:off x="6559549" y="2881773"/>
            <a:ext cx="603050" cy="430887"/>
          </a:xfrm>
          <a:prstGeom prst="rect">
            <a:avLst/>
          </a:prstGeom>
          <a:noFill/>
          <a:ln>
            <a:noFill/>
          </a:ln>
          <a:effectLst/>
        </p:spPr>
        <p:txBody>
          <a:bodyPr vert="horz" wrap="none" lIns="91440" tIns="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1" u="none" strike="noStrike" cap="none" normalizeH="0" baseline="0" dirty="0">
                <a:ln>
                  <a:noFill/>
                </a:ln>
                <a:solidFill>
                  <a:schemeClr val="accent1"/>
                </a:solidFill>
                <a:effectLst/>
                <a:latin typeface="Helvetica" panose="020B0604020202020204" pitchFamily="34" charset="0"/>
                <a:cs typeface="Helvetica" panose="020B0604020202020204" pitchFamily="34" charset="0"/>
              </a:rPr>
              <a:t>***</a:t>
            </a:r>
            <a:endParaRPr kumimoji="0" lang="en-US" altLang="en-US" sz="6000" b="1" i="0" u="none" strike="noStrike" cap="none" normalizeH="0" baseline="0" dirty="0">
              <a:ln>
                <a:noFill/>
              </a:ln>
              <a:solidFill>
                <a:schemeClr val="accent1"/>
              </a:solidFill>
              <a:effectLst/>
              <a:latin typeface="Helvetica" panose="020B0604020202020204" pitchFamily="34" charset="0"/>
              <a:cs typeface="Helvetica" panose="020B0604020202020204" pitchFamily="34" charset="0"/>
            </a:endParaRPr>
          </a:p>
        </p:txBody>
      </p:sp>
      <p:sp>
        <p:nvSpPr>
          <p:cNvPr id="25" name="Right Brace 24">
            <a:extLst>
              <a:ext uri="{FF2B5EF4-FFF2-40B4-BE49-F238E27FC236}">
                <a16:creationId xmlns:a16="http://schemas.microsoft.com/office/drawing/2014/main" id="{BAAF9A4D-C5B3-4385-9BEA-A488DB70EF41}"/>
              </a:ext>
            </a:extLst>
          </p:cNvPr>
          <p:cNvSpPr/>
          <p:nvPr/>
        </p:nvSpPr>
        <p:spPr>
          <a:xfrm rot="16200000">
            <a:off x="6794714" y="2074826"/>
            <a:ext cx="132721" cy="2342947"/>
          </a:xfrm>
          <a:prstGeom prst="righ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12" name="TextBox 11">
            <a:extLst>
              <a:ext uri="{FF2B5EF4-FFF2-40B4-BE49-F238E27FC236}">
                <a16:creationId xmlns:a16="http://schemas.microsoft.com/office/drawing/2014/main" id="{88814764-13A9-4CA5-A7B3-584BE79CA698}"/>
              </a:ext>
            </a:extLst>
          </p:cNvPr>
          <p:cNvSpPr txBox="1"/>
          <p:nvPr/>
        </p:nvSpPr>
        <p:spPr>
          <a:xfrm>
            <a:off x="9369468" y="4033692"/>
            <a:ext cx="2797132" cy="1708160"/>
          </a:xfrm>
          <a:prstGeom prst="rect">
            <a:avLst/>
          </a:prstGeom>
          <a:noFill/>
        </p:spPr>
        <p:txBody>
          <a:bodyPr wrap="square">
            <a:spAutoFit/>
          </a:bodyPr>
          <a:lstStyle/>
          <a:p>
            <a:pPr algn="r"/>
            <a:r>
              <a:rPr lang="en-US" sz="1500" dirty="0" err="1">
                <a:latin typeface="Courier New" panose="02070309020205020404" pitchFamily="49" charset="0"/>
                <a:ea typeface="Cambria" panose="02040503050406030204" pitchFamily="18" charset="0"/>
                <a:cs typeface="Courier New" panose="02070309020205020404" pitchFamily="49" charset="0"/>
              </a:rPr>
              <a:t>lm</a:t>
            </a:r>
            <a:r>
              <a:rPr lang="en-US" sz="1500" dirty="0">
                <a:latin typeface="Courier New" panose="02070309020205020404" pitchFamily="49" charset="0"/>
                <a:ea typeface="Cambria" panose="02040503050406030204" pitchFamily="18" charset="0"/>
                <a:cs typeface="Courier New" panose="02070309020205020404" pitchFamily="49" charset="0"/>
              </a:rPr>
              <a:t>(normativity ~ condition + </a:t>
            </a:r>
            <a:r>
              <a:rPr lang="en-US" sz="1500" dirty="0" err="1">
                <a:latin typeface="Courier New" panose="02070309020205020404" pitchFamily="49" charset="0"/>
                <a:ea typeface="Cambria" panose="02040503050406030204" pitchFamily="18" charset="0"/>
                <a:cs typeface="Courier New" panose="02070309020205020404" pitchFamily="49" charset="0"/>
              </a:rPr>
              <a:t>intervention_diff</a:t>
            </a:r>
            <a:r>
              <a:rPr lang="en-US" sz="1500" dirty="0">
                <a:latin typeface="Courier New" panose="02070309020205020404" pitchFamily="49" charset="0"/>
                <a:ea typeface="Cambria" panose="02040503050406030204" pitchFamily="18" charset="0"/>
                <a:cs typeface="Courier New" panose="02070309020205020404" pitchFamily="49" charset="0"/>
              </a:rPr>
              <a:t>)</a:t>
            </a:r>
          </a:p>
          <a:p>
            <a:pPr algn="r"/>
            <a:endParaRPr lang="en-US" sz="1500" b="1" dirty="0">
              <a:latin typeface="Courier New" panose="02070309020205020404" pitchFamily="49" charset="0"/>
              <a:ea typeface="Cambria" panose="02040503050406030204" pitchFamily="18" charset="0"/>
              <a:cs typeface="Courier New" panose="02070309020205020404" pitchFamily="49" charset="0"/>
            </a:endParaRPr>
          </a:p>
          <a:p>
            <a:pPr algn="r"/>
            <a:r>
              <a:rPr lang="en-US" sz="1500" b="1" dirty="0">
                <a:latin typeface="Courier New" panose="02070309020205020404" pitchFamily="49" charset="0"/>
                <a:ea typeface="Cambria" panose="02040503050406030204" pitchFamily="18" charset="0"/>
                <a:cs typeface="Courier New" panose="02070309020205020404" pitchFamily="49" charset="0"/>
              </a:rPr>
              <a:t>condition**</a:t>
            </a:r>
            <a:endParaRPr lang="en-US" sz="1500" dirty="0">
              <a:latin typeface="Courier New" panose="02070309020205020404" pitchFamily="49" charset="0"/>
              <a:ea typeface="Cambria" panose="02040503050406030204" pitchFamily="18" charset="0"/>
              <a:cs typeface="Courier New" panose="02070309020205020404" pitchFamily="49" charset="0"/>
            </a:endParaRPr>
          </a:p>
          <a:p>
            <a:pPr algn="r"/>
            <a:r>
              <a:rPr lang="en-US" sz="1500" dirty="0">
                <a:solidFill>
                  <a:schemeClr val="accent1">
                    <a:lumMod val="75000"/>
                  </a:schemeClr>
                </a:solidFill>
                <a:latin typeface="Courier New" panose="02070309020205020404" pitchFamily="49" charset="0"/>
                <a:ea typeface="Cambria" panose="02040503050406030204" pitchFamily="18" charset="0"/>
                <a:cs typeface="Courier New" panose="02070309020205020404" pitchFamily="49" charset="0"/>
              </a:rPr>
              <a:t>FDR-adjusted pairwise comparisons</a:t>
            </a:r>
          </a:p>
        </p:txBody>
      </p:sp>
    </p:spTree>
    <p:extLst>
      <p:ext uri="{BB962C8B-B14F-4D97-AF65-F5344CB8AC3E}">
        <p14:creationId xmlns:p14="http://schemas.microsoft.com/office/powerpoint/2010/main" val="3693061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07D43B9-38A9-4F1E-AB10-A91757344E4A}"/>
              </a:ext>
            </a:extLst>
          </p:cNvPr>
          <p:cNvPicPr>
            <a:picLocks noChangeAspect="1"/>
          </p:cNvPicPr>
          <p:nvPr/>
        </p:nvPicPr>
        <p:blipFill>
          <a:blip r:embed="rId3"/>
          <a:srcRect/>
          <a:stretch/>
        </p:blipFill>
        <p:spPr>
          <a:xfrm>
            <a:off x="188722" y="1701799"/>
            <a:ext cx="9058655" cy="5095492"/>
          </a:xfrm>
          <a:prstGeom prst="rect">
            <a:avLst/>
          </a:prstGeom>
        </p:spPr>
      </p:pic>
      <p:sp>
        <p:nvSpPr>
          <p:cNvPr id="10" name="Title 1">
            <a:extLst>
              <a:ext uri="{FF2B5EF4-FFF2-40B4-BE49-F238E27FC236}">
                <a16:creationId xmlns:a16="http://schemas.microsoft.com/office/drawing/2014/main" id="{8D7A65CC-46E8-4C9A-B33F-86DC040B0ED9}"/>
              </a:ext>
            </a:extLst>
          </p:cNvPr>
          <p:cNvSpPr txBox="1">
            <a:spLocks/>
          </p:cNvSpPr>
          <p:nvPr/>
        </p:nvSpPr>
        <p:spPr>
          <a:xfrm>
            <a:off x="397738" y="275753"/>
            <a:ext cx="11596340" cy="1270773"/>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tabLst>
                <a:tab pos="4397375" algn="l"/>
              </a:tabLst>
            </a:pPr>
            <a:r>
              <a:rPr lang="en-US" sz="3600" dirty="0">
                <a:solidFill>
                  <a:schemeClr val="tx1"/>
                </a:solidFill>
                <a:latin typeface="Gill Sans MT" panose="020B0502020104020203" pitchFamily="34" charset="0"/>
              </a:rPr>
              <a:t>Structural construals lead to </a:t>
            </a:r>
            <a:r>
              <a:rPr lang="en-US" sz="3600" b="1" dirty="0">
                <a:solidFill>
                  <a:schemeClr val="tx1"/>
                </a:solidFill>
                <a:latin typeface="Gill Sans MT" panose="020B0502020104020203" pitchFamily="34" charset="0"/>
              </a:rPr>
              <a:t>more hesitance to generalize to a category member outside of the structural context.</a:t>
            </a:r>
            <a:endParaRPr lang="en-US" sz="3600" dirty="0">
              <a:solidFill>
                <a:schemeClr val="tx1"/>
              </a:solidFill>
              <a:latin typeface="Cambria" panose="02040503050406030204" pitchFamily="18" charset="0"/>
              <a:ea typeface="Cambria" panose="02040503050406030204" pitchFamily="18" charset="0"/>
            </a:endParaRPr>
          </a:p>
        </p:txBody>
      </p:sp>
      <p:grpSp>
        <p:nvGrpSpPr>
          <p:cNvPr id="15" name="Group 14">
            <a:extLst>
              <a:ext uri="{FF2B5EF4-FFF2-40B4-BE49-F238E27FC236}">
                <a16:creationId xmlns:a16="http://schemas.microsoft.com/office/drawing/2014/main" id="{72B34B60-6FBF-4345-9900-CD3D1980784F}"/>
              </a:ext>
            </a:extLst>
          </p:cNvPr>
          <p:cNvGrpSpPr/>
          <p:nvPr/>
        </p:nvGrpSpPr>
        <p:grpSpPr>
          <a:xfrm>
            <a:off x="9105900" y="6007100"/>
            <a:ext cx="3060700" cy="698500"/>
            <a:chOff x="9105900" y="6007100"/>
            <a:chExt cx="3060700" cy="698500"/>
          </a:xfrm>
        </p:grpSpPr>
        <p:sp>
          <p:nvSpPr>
            <p:cNvPr id="16" name="Title 1">
              <a:extLst>
                <a:ext uri="{FF2B5EF4-FFF2-40B4-BE49-F238E27FC236}">
                  <a16:creationId xmlns:a16="http://schemas.microsoft.com/office/drawing/2014/main" id="{A209E735-23F3-40D1-ADC7-8714062944C7}"/>
                </a:ext>
              </a:extLst>
            </p:cNvPr>
            <p:cNvSpPr txBox="1">
              <a:spLocks/>
            </p:cNvSpPr>
            <p:nvPr/>
          </p:nvSpPr>
          <p:spPr>
            <a:xfrm>
              <a:off x="9105900" y="6070600"/>
              <a:ext cx="3060700" cy="635000"/>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800" dirty="0">
                  <a:solidFill>
                    <a:schemeClr val="tx1"/>
                  </a:solidFill>
                  <a:latin typeface="Helvetica" panose="020B0604020202020204" pitchFamily="34" charset="0"/>
                  <a:cs typeface="Helvetica" panose="020B0604020202020204" pitchFamily="34" charset="0"/>
                </a:rPr>
                <a:t>= 95% bootstrap CIs</a:t>
              </a:r>
            </a:p>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167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~55/condition</a:t>
              </a:r>
            </a:p>
          </p:txBody>
        </p:sp>
        <p:pic>
          <p:nvPicPr>
            <p:cNvPr id="17" name="Picture 16">
              <a:extLst>
                <a:ext uri="{FF2B5EF4-FFF2-40B4-BE49-F238E27FC236}">
                  <a16:creationId xmlns:a16="http://schemas.microsoft.com/office/drawing/2014/main" id="{49E0E68B-7814-478E-954C-D29FA91EAD08}"/>
                </a:ext>
              </a:extLst>
            </p:cNvPr>
            <p:cNvPicPr>
              <a:picLocks noChangeAspect="1"/>
            </p:cNvPicPr>
            <p:nvPr/>
          </p:nvPicPr>
          <p:blipFill>
            <a:blip r:embed="rId4"/>
            <a:stretch>
              <a:fillRect/>
            </a:stretch>
          </p:blipFill>
          <p:spPr>
            <a:xfrm>
              <a:off x="10121896" y="6007100"/>
              <a:ext cx="152408" cy="247663"/>
            </a:xfrm>
            <a:prstGeom prst="rect">
              <a:avLst/>
            </a:prstGeom>
          </p:spPr>
        </p:pic>
      </p:grpSp>
      <p:sp>
        <p:nvSpPr>
          <p:cNvPr id="19" name="Rectangle 1">
            <a:extLst>
              <a:ext uri="{FF2B5EF4-FFF2-40B4-BE49-F238E27FC236}">
                <a16:creationId xmlns:a16="http://schemas.microsoft.com/office/drawing/2014/main" id="{51E441FB-6A53-4C52-9646-7A1241489A17}"/>
              </a:ext>
            </a:extLst>
          </p:cNvPr>
          <p:cNvSpPr>
            <a:spLocks noChangeArrowheads="1"/>
          </p:cNvSpPr>
          <p:nvPr/>
        </p:nvSpPr>
        <p:spPr bwMode="auto">
          <a:xfrm>
            <a:off x="4127145" y="3593120"/>
            <a:ext cx="603050" cy="430887"/>
          </a:xfrm>
          <a:prstGeom prst="rect">
            <a:avLst/>
          </a:prstGeom>
          <a:noFill/>
          <a:ln>
            <a:noFill/>
          </a:ln>
          <a:effectLst/>
        </p:spPr>
        <p:txBody>
          <a:bodyPr vert="horz" wrap="none" lIns="91440" tIns="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1" u="none" strike="noStrike" cap="none" normalizeH="0" baseline="0" dirty="0">
                <a:ln>
                  <a:noFill/>
                </a:ln>
                <a:solidFill>
                  <a:schemeClr val="accent1"/>
                </a:solidFill>
                <a:effectLst/>
                <a:latin typeface="Helvetica" panose="020B0604020202020204" pitchFamily="34" charset="0"/>
                <a:cs typeface="Helvetica" panose="020B0604020202020204" pitchFamily="34" charset="0"/>
              </a:rPr>
              <a:t>***</a:t>
            </a:r>
            <a:endParaRPr kumimoji="0" lang="en-US" altLang="en-US" sz="6000" b="1" i="0" u="none" strike="noStrike" cap="none" normalizeH="0" baseline="0" dirty="0">
              <a:ln>
                <a:noFill/>
              </a:ln>
              <a:solidFill>
                <a:schemeClr val="accent1"/>
              </a:solidFill>
              <a:effectLst/>
              <a:latin typeface="Helvetica" panose="020B0604020202020204" pitchFamily="34" charset="0"/>
              <a:cs typeface="Helvetica" panose="020B0604020202020204" pitchFamily="34" charset="0"/>
            </a:endParaRPr>
          </a:p>
        </p:txBody>
      </p:sp>
      <p:sp>
        <p:nvSpPr>
          <p:cNvPr id="21" name="Right Brace 20">
            <a:extLst>
              <a:ext uri="{FF2B5EF4-FFF2-40B4-BE49-F238E27FC236}">
                <a16:creationId xmlns:a16="http://schemas.microsoft.com/office/drawing/2014/main" id="{21ACA182-8D6B-4442-ADD5-343A8E4BFF3D}"/>
              </a:ext>
            </a:extLst>
          </p:cNvPr>
          <p:cNvSpPr/>
          <p:nvPr/>
        </p:nvSpPr>
        <p:spPr>
          <a:xfrm rot="16200000">
            <a:off x="4362310" y="2750610"/>
            <a:ext cx="132721" cy="2311400"/>
          </a:xfrm>
          <a:prstGeom prst="righ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12" name="Rectangle 1">
            <a:extLst>
              <a:ext uri="{FF2B5EF4-FFF2-40B4-BE49-F238E27FC236}">
                <a16:creationId xmlns:a16="http://schemas.microsoft.com/office/drawing/2014/main" id="{7AD51A00-6B15-475E-BE9E-EC55B51DF388}"/>
              </a:ext>
            </a:extLst>
          </p:cNvPr>
          <p:cNvSpPr>
            <a:spLocks noChangeArrowheads="1"/>
          </p:cNvSpPr>
          <p:nvPr/>
        </p:nvSpPr>
        <p:spPr bwMode="auto">
          <a:xfrm>
            <a:off x="6590260" y="2583985"/>
            <a:ext cx="603050" cy="430887"/>
          </a:xfrm>
          <a:prstGeom prst="rect">
            <a:avLst/>
          </a:prstGeom>
          <a:noFill/>
          <a:ln>
            <a:noFill/>
          </a:ln>
          <a:effectLst/>
        </p:spPr>
        <p:txBody>
          <a:bodyPr vert="horz" wrap="none" lIns="91440" tIns="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1" u="none" strike="noStrike" cap="none" normalizeH="0" baseline="0" dirty="0">
                <a:ln>
                  <a:noFill/>
                </a:ln>
                <a:solidFill>
                  <a:schemeClr val="accent1"/>
                </a:solidFill>
                <a:effectLst/>
                <a:latin typeface="Helvetica" panose="020B0604020202020204" pitchFamily="34" charset="0"/>
                <a:cs typeface="Helvetica" panose="020B0604020202020204" pitchFamily="34" charset="0"/>
              </a:rPr>
              <a:t>***</a:t>
            </a:r>
            <a:endParaRPr kumimoji="0" lang="en-US" altLang="en-US" sz="6000" b="1" i="0" u="none" strike="noStrike" cap="none" normalizeH="0" baseline="0" dirty="0">
              <a:ln>
                <a:noFill/>
              </a:ln>
              <a:solidFill>
                <a:schemeClr val="accent1"/>
              </a:solidFill>
              <a:effectLst/>
              <a:latin typeface="Helvetica" panose="020B0604020202020204" pitchFamily="34" charset="0"/>
              <a:cs typeface="Helvetica" panose="020B0604020202020204" pitchFamily="34" charset="0"/>
            </a:endParaRPr>
          </a:p>
        </p:txBody>
      </p:sp>
      <p:sp>
        <p:nvSpPr>
          <p:cNvPr id="14" name="Right Brace 13">
            <a:extLst>
              <a:ext uri="{FF2B5EF4-FFF2-40B4-BE49-F238E27FC236}">
                <a16:creationId xmlns:a16="http://schemas.microsoft.com/office/drawing/2014/main" id="{AFF71DFD-E5C5-415F-9915-C071C58C7BD7}"/>
              </a:ext>
            </a:extLst>
          </p:cNvPr>
          <p:cNvSpPr/>
          <p:nvPr/>
        </p:nvSpPr>
        <p:spPr>
          <a:xfrm rot="16200000">
            <a:off x="6825425" y="1741475"/>
            <a:ext cx="132721" cy="2311400"/>
          </a:xfrm>
          <a:prstGeom prst="righ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18" name="TextBox 17">
            <a:extLst>
              <a:ext uri="{FF2B5EF4-FFF2-40B4-BE49-F238E27FC236}">
                <a16:creationId xmlns:a16="http://schemas.microsoft.com/office/drawing/2014/main" id="{18E554E8-FE75-44DD-B0BE-FE58C196EB8E}"/>
              </a:ext>
            </a:extLst>
          </p:cNvPr>
          <p:cNvSpPr txBox="1"/>
          <p:nvPr/>
        </p:nvSpPr>
        <p:spPr>
          <a:xfrm>
            <a:off x="9369468" y="4033692"/>
            <a:ext cx="2797132" cy="1708160"/>
          </a:xfrm>
          <a:prstGeom prst="rect">
            <a:avLst/>
          </a:prstGeom>
          <a:noFill/>
        </p:spPr>
        <p:txBody>
          <a:bodyPr wrap="square">
            <a:spAutoFit/>
          </a:bodyPr>
          <a:lstStyle/>
          <a:p>
            <a:pPr algn="r"/>
            <a:r>
              <a:rPr lang="en-US" sz="1500" dirty="0" err="1">
                <a:latin typeface="Courier New" panose="02070309020205020404" pitchFamily="49" charset="0"/>
                <a:ea typeface="Cambria" panose="02040503050406030204" pitchFamily="18" charset="0"/>
                <a:cs typeface="Courier New" panose="02070309020205020404" pitchFamily="49" charset="0"/>
              </a:rPr>
              <a:t>lm</a:t>
            </a:r>
            <a:r>
              <a:rPr lang="en-US" sz="1500" dirty="0">
                <a:latin typeface="Courier New" panose="02070309020205020404" pitchFamily="49" charset="0"/>
                <a:ea typeface="Cambria" panose="02040503050406030204" pitchFamily="18" charset="0"/>
                <a:cs typeface="Courier New" panose="02070309020205020404" pitchFamily="49" charset="0"/>
              </a:rPr>
              <a:t>(</a:t>
            </a:r>
            <a:r>
              <a:rPr lang="en-US" sz="1500" dirty="0" err="1">
                <a:latin typeface="Courier New" panose="02070309020205020404" pitchFamily="49" charset="0"/>
                <a:ea typeface="Cambria" panose="02040503050406030204" pitchFamily="18" charset="0"/>
                <a:cs typeface="Courier New" panose="02070309020205020404" pitchFamily="49" charset="0"/>
              </a:rPr>
              <a:t>switched_context</a:t>
            </a:r>
            <a:r>
              <a:rPr lang="en-US" sz="1500" dirty="0">
                <a:latin typeface="Courier New" panose="02070309020205020404" pitchFamily="49" charset="0"/>
                <a:ea typeface="Cambria" panose="02040503050406030204" pitchFamily="18" charset="0"/>
                <a:cs typeface="Courier New" panose="02070309020205020404" pitchFamily="49" charset="0"/>
              </a:rPr>
              <a:t> ~ condition + </a:t>
            </a:r>
            <a:r>
              <a:rPr lang="en-US" sz="1500" dirty="0" err="1">
                <a:latin typeface="Courier New" panose="02070309020205020404" pitchFamily="49" charset="0"/>
                <a:ea typeface="Cambria" panose="02040503050406030204" pitchFamily="18" charset="0"/>
                <a:cs typeface="Courier New" panose="02070309020205020404" pitchFamily="49" charset="0"/>
              </a:rPr>
              <a:t>intervention_diff</a:t>
            </a:r>
            <a:r>
              <a:rPr lang="en-US" sz="1500" dirty="0">
                <a:latin typeface="Courier New" panose="02070309020205020404" pitchFamily="49" charset="0"/>
                <a:ea typeface="Cambria" panose="02040503050406030204" pitchFamily="18" charset="0"/>
                <a:cs typeface="Courier New" panose="02070309020205020404" pitchFamily="49" charset="0"/>
              </a:rPr>
              <a:t>)</a:t>
            </a:r>
          </a:p>
          <a:p>
            <a:pPr algn="r"/>
            <a:endParaRPr lang="en-US" sz="1500" b="1" dirty="0">
              <a:latin typeface="Courier New" panose="02070309020205020404" pitchFamily="49" charset="0"/>
              <a:ea typeface="Cambria" panose="02040503050406030204" pitchFamily="18" charset="0"/>
              <a:cs typeface="Courier New" panose="02070309020205020404" pitchFamily="49" charset="0"/>
            </a:endParaRPr>
          </a:p>
          <a:p>
            <a:pPr algn="r"/>
            <a:r>
              <a:rPr lang="en-US" sz="1500" b="1" dirty="0">
                <a:latin typeface="Courier New" panose="02070309020205020404" pitchFamily="49" charset="0"/>
                <a:ea typeface="Cambria" panose="02040503050406030204" pitchFamily="18" charset="0"/>
                <a:cs typeface="Courier New" panose="02070309020205020404" pitchFamily="49" charset="0"/>
              </a:rPr>
              <a:t>condition**</a:t>
            </a:r>
            <a:endParaRPr lang="en-US" sz="1500" dirty="0">
              <a:latin typeface="Courier New" panose="02070309020205020404" pitchFamily="49" charset="0"/>
              <a:ea typeface="Cambria" panose="02040503050406030204" pitchFamily="18" charset="0"/>
              <a:cs typeface="Courier New" panose="02070309020205020404" pitchFamily="49" charset="0"/>
            </a:endParaRPr>
          </a:p>
          <a:p>
            <a:pPr algn="r"/>
            <a:r>
              <a:rPr lang="en-US" sz="1500" dirty="0">
                <a:solidFill>
                  <a:schemeClr val="accent1">
                    <a:lumMod val="75000"/>
                  </a:schemeClr>
                </a:solidFill>
                <a:latin typeface="Courier New" panose="02070309020205020404" pitchFamily="49" charset="0"/>
                <a:ea typeface="Cambria" panose="02040503050406030204" pitchFamily="18" charset="0"/>
                <a:cs typeface="Courier New" panose="02070309020205020404" pitchFamily="49" charset="0"/>
              </a:rPr>
              <a:t>FDR-adjusted pairwise comparisons</a:t>
            </a:r>
          </a:p>
        </p:txBody>
      </p:sp>
    </p:spTree>
    <p:extLst>
      <p:ext uri="{BB962C8B-B14F-4D97-AF65-F5344CB8AC3E}">
        <p14:creationId xmlns:p14="http://schemas.microsoft.com/office/powerpoint/2010/main" val="4002634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26DA69B-ECB5-4540-A198-73CF5161E0A8}"/>
              </a:ext>
            </a:extLst>
          </p:cNvPr>
          <p:cNvSpPr txBox="1">
            <a:spLocks/>
          </p:cNvSpPr>
          <p:nvPr/>
        </p:nvSpPr>
        <p:spPr>
          <a:xfrm>
            <a:off x="288136" y="0"/>
            <a:ext cx="11903864" cy="1270773"/>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3600" dirty="0">
                <a:solidFill>
                  <a:schemeClr val="tx1"/>
                </a:solidFill>
                <a:latin typeface="Gill Sans Nova" panose="020B0602020104020203" pitchFamily="34" charset="0"/>
                <a:cs typeface="Helvetica" panose="020B0604020202020204" pitchFamily="34" charset="0"/>
              </a:rPr>
              <a:t>Actual interventions suggested</a:t>
            </a:r>
          </a:p>
        </p:txBody>
      </p:sp>
      <p:sp>
        <p:nvSpPr>
          <p:cNvPr id="6" name="TextBox 5">
            <a:extLst>
              <a:ext uri="{FF2B5EF4-FFF2-40B4-BE49-F238E27FC236}">
                <a16:creationId xmlns:a16="http://schemas.microsoft.com/office/drawing/2014/main" id="{79E34713-CF48-4775-8D70-59310C481680}"/>
              </a:ext>
            </a:extLst>
          </p:cNvPr>
          <p:cNvSpPr txBox="1"/>
          <p:nvPr/>
        </p:nvSpPr>
        <p:spPr>
          <a:xfrm>
            <a:off x="432199" y="1152374"/>
            <a:ext cx="11327602" cy="5632311"/>
          </a:xfrm>
          <a:prstGeom prst="rect">
            <a:avLst/>
          </a:prstGeom>
          <a:noFill/>
        </p:spPr>
        <p:txBody>
          <a:bodyPr wrap="square">
            <a:spAutoFit/>
          </a:bodyPr>
          <a:lstStyle/>
          <a:p>
            <a:r>
              <a:rPr lang="en-US" sz="2000" b="1" u="sng" dirty="0">
                <a:latin typeface="Gill Sans Nova" panose="020B0602020104020203" pitchFamily="34" charset="0"/>
                <a:ea typeface="Cambria" panose="02040503050406030204" pitchFamily="18" charset="0"/>
              </a:rPr>
              <a:t>modify </a:t>
            </a:r>
            <a:r>
              <a:rPr lang="en-US" sz="2000" b="1" u="sng" dirty="0" err="1">
                <a:latin typeface="Gill Sans Nova" panose="020B0602020104020203" pitchFamily="34" charset="0"/>
                <a:ea typeface="Cambria" panose="02040503050406030204" pitchFamily="18" charset="0"/>
              </a:rPr>
              <a:t>Zarpies</a:t>
            </a:r>
            <a:r>
              <a:rPr lang="en-US" sz="2000" b="1" u="sng" dirty="0">
                <a:latin typeface="Gill Sans Nova" panose="020B0602020104020203" pitchFamily="34" charset="0"/>
                <a:ea typeface="Cambria" panose="02040503050406030204" pitchFamily="18" charset="0"/>
              </a:rPr>
              <a:t> biology</a:t>
            </a:r>
          </a:p>
          <a:p>
            <a:pPr marL="114300"/>
            <a:r>
              <a:rPr lang="en-US" sz="2000" dirty="0">
                <a:latin typeface="Cambria" panose="02040503050406030204" pitchFamily="18" charset="0"/>
                <a:ea typeface="Cambria" panose="02040503050406030204" pitchFamily="18" charset="0"/>
              </a:rPr>
              <a:t>vaccine, potion, pill, medicine, build tolerance, cross-breed w another alien</a:t>
            </a:r>
          </a:p>
          <a:p>
            <a:r>
              <a:rPr lang="en-US" sz="2000" b="1" u="sng" dirty="0">
                <a:latin typeface="Gill Sans Nova" panose="020B0602020104020203" pitchFamily="34" charset="0"/>
                <a:ea typeface="Cambria" panose="02040503050406030204" pitchFamily="18" charset="0"/>
              </a:rPr>
              <a:t>modify </a:t>
            </a:r>
            <a:r>
              <a:rPr lang="en-US" sz="2000" b="1" u="sng" dirty="0" err="1">
                <a:latin typeface="Gill Sans Nova" panose="020B0602020104020203" pitchFamily="34" charset="0"/>
                <a:ea typeface="Cambria" panose="02040503050406030204" pitchFamily="18" charset="0"/>
              </a:rPr>
              <a:t>Zarpies</a:t>
            </a:r>
            <a:r>
              <a:rPr lang="en-US" sz="2000" b="1" u="sng" dirty="0">
                <a:latin typeface="Gill Sans Nova" panose="020B0602020104020203" pitchFamily="34" charset="0"/>
                <a:ea typeface="Cambria" panose="02040503050406030204" pitchFamily="18" charset="0"/>
              </a:rPr>
              <a:t> beliefs/culture</a:t>
            </a:r>
          </a:p>
          <a:p>
            <a:pPr marL="114300"/>
            <a:r>
              <a:rPr lang="en-US" sz="2000" dirty="0">
                <a:latin typeface="Cambria" panose="02040503050406030204" pitchFamily="18" charset="0"/>
                <a:ea typeface="Cambria" panose="02040503050406030204" pitchFamily="18" charset="0"/>
              </a:rPr>
              <a:t>tell them it's not bad luck, tell them it's good luck, change their thoughts</a:t>
            </a:r>
          </a:p>
          <a:p>
            <a:r>
              <a:rPr lang="en-US" sz="2000" b="1" u="sng" dirty="0">
                <a:latin typeface="Gill Sans Nova" panose="020B0602020104020203" pitchFamily="34" charset="0"/>
                <a:ea typeface="Cambria" panose="02040503050406030204" pitchFamily="18" charset="0"/>
              </a:rPr>
              <a:t>acquire </a:t>
            </a:r>
            <a:r>
              <a:rPr lang="en-US" sz="2000" b="1" u="sng" dirty="0" err="1">
                <a:latin typeface="Gill Sans Nova" panose="020B0602020104020203" pitchFamily="34" charset="0"/>
                <a:ea typeface="Cambria" panose="02040503050406030204" pitchFamily="18" charset="0"/>
              </a:rPr>
              <a:t>okinberries</a:t>
            </a:r>
            <a:endParaRPr lang="en-US" sz="2000" b="1" u="sng" dirty="0">
              <a:latin typeface="Gill Sans Nova" panose="020B0602020104020203" pitchFamily="34" charset="0"/>
              <a:ea typeface="Cambria" panose="02040503050406030204" pitchFamily="18" charset="0"/>
            </a:endParaRPr>
          </a:p>
          <a:p>
            <a:pPr marL="114300"/>
            <a:r>
              <a:rPr lang="en-US" sz="2000" dirty="0">
                <a:latin typeface="Cambria" panose="02040503050406030204" pitchFamily="18" charset="0"/>
                <a:ea typeface="Cambria" panose="02040503050406030204" pitchFamily="18" charset="0"/>
              </a:rPr>
              <a:t>grow/plant, import, trade, ask </a:t>
            </a:r>
            <a:r>
              <a:rPr lang="en-US" sz="2000" dirty="0" err="1">
                <a:latin typeface="Cambria" panose="02040503050406030204" pitchFamily="18" charset="0"/>
                <a:ea typeface="Cambria" panose="02040503050406030204" pitchFamily="18" charset="0"/>
              </a:rPr>
              <a:t>Vawns</a:t>
            </a:r>
            <a:r>
              <a:rPr lang="en-US" sz="2000" dirty="0">
                <a:latin typeface="Cambria" panose="02040503050406030204" pitchFamily="18" charset="0"/>
                <a:ea typeface="Cambria" panose="02040503050406030204" pitchFamily="18" charset="0"/>
              </a:rPr>
              <a:t> to send, search planet, tell them where to find, share with </a:t>
            </a:r>
            <a:r>
              <a:rPr lang="en-US" sz="2000" dirty="0" err="1">
                <a:latin typeface="Cambria" panose="02040503050406030204" pitchFamily="18" charset="0"/>
                <a:ea typeface="Cambria" panose="02040503050406030204" pitchFamily="18" charset="0"/>
              </a:rPr>
              <a:t>Vawns</a:t>
            </a:r>
            <a:r>
              <a:rPr lang="en-US" sz="2000" dirty="0">
                <a:latin typeface="Cambria" panose="02040503050406030204" pitchFamily="18" charset="0"/>
                <a:ea typeface="Cambria" panose="02040503050406030204" pitchFamily="18" charset="0"/>
              </a:rPr>
              <a:t>, travel, invade, visit </a:t>
            </a:r>
            <a:r>
              <a:rPr lang="en-US" sz="2000" dirty="0" err="1">
                <a:latin typeface="Cambria" panose="02040503050406030204" pitchFamily="18" charset="0"/>
                <a:ea typeface="Cambria" panose="02040503050406030204" pitchFamily="18" charset="0"/>
              </a:rPr>
              <a:t>Vawns</a:t>
            </a:r>
            <a:r>
              <a:rPr lang="en-US" sz="2000" dirty="0">
                <a:latin typeface="Cambria" panose="02040503050406030204" pitchFamily="18" charset="0"/>
                <a:ea typeface="Cambria" panose="02040503050406030204" pitchFamily="18" charset="0"/>
              </a:rPr>
              <a:t>, move to other side of planet, switch spots with </a:t>
            </a:r>
            <a:r>
              <a:rPr lang="en-US" sz="2000" dirty="0" err="1">
                <a:latin typeface="Cambria" panose="02040503050406030204" pitchFamily="18" charset="0"/>
                <a:ea typeface="Cambria" panose="02040503050406030204" pitchFamily="18" charset="0"/>
              </a:rPr>
              <a:t>Vawns</a:t>
            </a:r>
            <a:endParaRPr lang="en-US" sz="2000" dirty="0">
              <a:latin typeface="Cambria" panose="02040503050406030204" pitchFamily="18" charset="0"/>
              <a:ea typeface="Cambria" panose="02040503050406030204" pitchFamily="18" charset="0"/>
            </a:endParaRPr>
          </a:p>
          <a:p>
            <a:pPr marL="114300"/>
            <a:endParaRPr lang="en-US" sz="1400" dirty="0">
              <a:latin typeface="Cambria" panose="02040503050406030204" pitchFamily="18" charset="0"/>
              <a:ea typeface="Cambria" panose="02040503050406030204" pitchFamily="18" charset="0"/>
            </a:endParaRPr>
          </a:p>
          <a:p>
            <a:r>
              <a:rPr lang="en-US" sz="2000" b="1" dirty="0">
                <a:latin typeface="Gill Sans Nova" panose="020B0602020104020203" pitchFamily="34" charset="0"/>
                <a:ea typeface="Cambria" panose="02040503050406030204" pitchFamily="18" charset="0"/>
              </a:rPr>
              <a:t>modify </a:t>
            </a:r>
            <a:r>
              <a:rPr lang="en-US" sz="2000" b="1" dirty="0" err="1">
                <a:latin typeface="Gill Sans Nova" panose="020B0602020104020203" pitchFamily="34" charset="0"/>
                <a:ea typeface="Cambria" panose="02040503050406030204" pitchFamily="18" charset="0"/>
              </a:rPr>
              <a:t>okinberries</a:t>
            </a:r>
            <a:endParaRPr lang="en-US" sz="2000" dirty="0">
              <a:latin typeface="Gill Sans Nova" panose="020B0602020104020203" pitchFamily="34" charset="0"/>
              <a:ea typeface="Cambria" panose="02040503050406030204" pitchFamily="18" charset="0"/>
            </a:endParaRPr>
          </a:p>
          <a:p>
            <a:pPr marL="114300"/>
            <a:r>
              <a:rPr lang="en-US" sz="2000" dirty="0">
                <a:latin typeface="Cambria" panose="02040503050406030204" pitchFamily="18" charset="0"/>
                <a:ea typeface="Cambria" panose="02040503050406030204" pitchFamily="18" charset="0"/>
              </a:rPr>
              <a:t>change their color, wash them, heat up, cook them, prepare them, remove part, mix with something else, sanitize</a:t>
            </a:r>
          </a:p>
          <a:p>
            <a:r>
              <a:rPr lang="en-US" sz="2000" b="1" dirty="0">
                <a:latin typeface="Gill Sans Nova" panose="020B0602020104020203" pitchFamily="34" charset="0"/>
                <a:ea typeface="Cambria" panose="02040503050406030204" pitchFamily="18" charset="0"/>
              </a:rPr>
              <a:t>acquire </a:t>
            </a:r>
            <a:r>
              <a:rPr lang="en-US" sz="2000" b="1" dirty="0" err="1">
                <a:latin typeface="Gill Sans Nova" panose="020B0602020104020203" pitchFamily="34" charset="0"/>
                <a:ea typeface="Cambria" panose="02040503050406030204" pitchFamily="18" charset="0"/>
              </a:rPr>
              <a:t>pogoberries</a:t>
            </a:r>
            <a:endParaRPr lang="en-US" sz="2000" b="1" dirty="0">
              <a:latin typeface="Gill Sans Nova" panose="020B0602020104020203" pitchFamily="34" charset="0"/>
              <a:ea typeface="Cambria" panose="02040503050406030204" pitchFamily="18" charset="0"/>
            </a:endParaRPr>
          </a:p>
          <a:p>
            <a:r>
              <a:rPr lang="en-US" sz="2000" b="1" dirty="0">
                <a:latin typeface="Gill Sans Nova" panose="020B0602020104020203" pitchFamily="34" charset="0"/>
                <a:ea typeface="Cambria" panose="02040503050406030204" pitchFamily="18" charset="0"/>
              </a:rPr>
              <a:t>ambiguous</a:t>
            </a:r>
          </a:p>
          <a:p>
            <a:pPr marL="228600"/>
            <a:r>
              <a:rPr lang="en-US" sz="2000" dirty="0">
                <a:latin typeface="Cambria" panose="02040503050406030204" pitchFamily="18" charset="0"/>
                <a:ea typeface="Cambria" panose="02040503050406030204" pitchFamily="18" charset="0"/>
              </a:rPr>
              <a:t>magic spell that allows them to eat </a:t>
            </a:r>
            <a:r>
              <a:rPr lang="en-US" sz="2000" dirty="0" err="1">
                <a:latin typeface="Cambria" panose="02040503050406030204" pitchFamily="18" charset="0"/>
                <a:ea typeface="Cambria" panose="02040503050406030204" pitchFamily="18" charset="0"/>
              </a:rPr>
              <a:t>okinberries</a:t>
            </a:r>
            <a:r>
              <a:rPr lang="en-US" sz="2000" dirty="0">
                <a:latin typeface="Cambria" panose="02040503050406030204" pitchFamily="18" charset="0"/>
                <a:ea typeface="Cambria" panose="02040503050406030204" pitchFamily="18" charset="0"/>
              </a:rPr>
              <a:t>, give seeds, ask someone for them, be friendly with others, make it to where the </a:t>
            </a:r>
            <a:r>
              <a:rPr lang="en-US" sz="2000" dirty="0" err="1">
                <a:latin typeface="Cambria" panose="02040503050406030204" pitchFamily="18" charset="0"/>
                <a:ea typeface="Cambria" panose="02040503050406030204" pitchFamily="18" charset="0"/>
              </a:rPr>
              <a:t>okinberries</a:t>
            </a:r>
            <a:r>
              <a:rPr lang="en-US" sz="2000" dirty="0">
                <a:latin typeface="Cambria" panose="02040503050406030204" pitchFamily="18" charset="0"/>
                <a:ea typeface="Cambria" panose="02040503050406030204" pitchFamily="18" charset="0"/>
              </a:rPr>
              <a:t> don't make the </a:t>
            </a:r>
            <a:r>
              <a:rPr lang="en-US" sz="2000" dirty="0" err="1">
                <a:latin typeface="Cambria" panose="02040503050406030204" pitchFamily="18" charset="0"/>
                <a:ea typeface="Cambria" panose="02040503050406030204" pitchFamily="18" charset="0"/>
              </a:rPr>
              <a:t>Zarpies</a:t>
            </a:r>
            <a:r>
              <a:rPr lang="en-US" sz="2000" dirty="0">
                <a:latin typeface="Cambria" panose="02040503050406030204" pitchFamily="18" charset="0"/>
                <a:ea typeface="Cambria" panose="02040503050406030204" pitchFamily="18" charset="0"/>
              </a:rPr>
              <a:t> sick, have it not be poisonous, Will harvest again and cultivate it, establish hospitals for </a:t>
            </a:r>
            <a:r>
              <a:rPr lang="en-US" sz="2000" dirty="0" err="1">
                <a:latin typeface="Cambria" panose="02040503050406030204" pitchFamily="18" charset="0"/>
                <a:ea typeface="Cambria" panose="02040503050406030204" pitchFamily="18" charset="0"/>
              </a:rPr>
              <a:t>Zarpies</a:t>
            </a:r>
            <a:r>
              <a:rPr lang="en-US" sz="2000" dirty="0">
                <a:latin typeface="Cambria" panose="02040503050406030204" pitchFamily="18" charset="0"/>
                <a:ea typeface="Cambria" panose="02040503050406030204" pitchFamily="18" charset="0"/>
              </a:rPr>
              <a:t> when they get sick, </a:t>
            </a:r>
            <a:r>
              <a:rPr lang="en-US" sz="2000" dirty="0" err="1">
                <a:latin typeface="Cambria" panose="02040503050406030204" pitchFamily="18" charset="0"/>
                <a:ea typeface="Cambria" panose="02040503050406030204" pitchFamily="18" charset="0"/>
              </a:rPr>
              <a:t>Zarpies</a:t>
            </a:r>
            <a:r>
              <a:rPr lang="en-US" sz="2000" dirty="0">
                <a:latin typeface="Cambria" panose="02040503050406030204" pitchFamily="18" charset="0"/>
                <a:ea typeface="Cambria" panose="02040503050406030204" pitchFamily="18" charset="0"/>
              </a:rPr>
              <a:t> will try to eat </a:t>
            </a:r>
            <a:r>
              <a:rPr lang="en-US" sz="2000" dirty="0" err="1">
                <a:latin typeface="Cambria" panose="02040503050406030204" pitchFamily="18" charset="0"/>
                <a:ea typeface="Cambria" panose="02040503050406030204" pitchFamily="18" charset="0"/>
              </a:rPr>
              <a:t>okinberies</a:t>
            </a:r>
            <a:r>
              <a:rPr lang="en-US" sz="2000" dirty="0">
                <a:latin typeface="Cambria" panose="02040503050406030204" pitchFamily="18" charset="0"/>
                <a:ea typeface="Cambria" panose="02040503050406030204" pitchFamily="18" charset="0"/>
              </a:rPr>
              <a:t>, too far away</a:t>
            </a:r>
          </a:p>
          <a:p>
            <a:r>
              <a:rPr lang="en-US" sz="2000" b="1" dirty="0">
                <a:latin typeface="Gill Sans Nova" panose="020B0602020104020203" pitchFamily="34" charset="0"/>
                <a:ea typeface="Cambria" panose="02040503050406030204" pitchFamily="18" charset="0"/>
              </a:rPr>
              <a:t>don't know</a:t>
            </a:r>
            <a:endParaRPr lang="en-US" sz="2000" dirty="0">
              <a:latin typeface="Gill Sans Nova" panose="020B0602020104020203" pitchFamily="34" charset="0"/>
              <a:ea typeface="Cambria" panose="02040503050406030204" pitchFamily="18" charset="0"/>
            </a:endParaRPr>
          </a:p>
        </p:txBody>
      </p:sp>
      <p:pic>
        <p:nvPicPr>
          <p:cNvPr id="2" name="Picture 1">
            <a:extLst>
              <a:ext uri="{FF2B5EF4-FFF2-40B4-BE49-F238E27FC236}">
                <a16:creationId xmlns:a16="http://schemas.microsoft.com/office/drawing/2014/main" id="{A940DBD8-6A0B-4C86-AB86-95FFE94EE666}"/>
              </a:ext>
            </a:extLst>
          </p:cNvPr>
          <p:cNvPicPr>
            <a:picLocks noChangeAspect="1"/>
          </p:cNvPicPr>
          <p:nvPr/>
        </p:nvPicPr>
        <p:blipFill rotWithShape="1">
          <a:blip r:embed="rId3"/>
          <a:srcRect l="71698" t="27849" r="936" b="28307"/>
          <a:stretch/>
        </p:blipFill>
        <p:spPr>
          <a:xfrm>
            <a:off x="8831766" y="38100"/>
            <a:ext cx="3334834" cy="2219093"/>
          </a:xfrm>
          <a:prstGeom prst="rect">
            <a:avLst/>
          </a:prstGeom>
        </p:spPr>
      </p:pic>
      <p:sp>
        <p:nvSpPr>
          <p:cNvPr id="8" name="Title 1">
            <a:extLst>
              <a:ext uri="{FF2B5EF4-FFF2-40B4-BE49-F238E27FC236}">
                <a16:creationId xmlns:a16="http://schemas.microsoft.com/office/drawing/2014/main" id="{83C45FEA-5376-41E4-A513-0DF9B33A8C8D}"/>
              </a:ext>
            </a:extLst>
          </p:cNvPr>
          <p:cNvSpPr txBox="1">
            <a:spLocks/>
          </p:cNvSpPr>
          <p:nvPr/>
        </p:nvSpPr>
        <p:spPr>
          <a:xfrm>
            <a:off x="9105900" y="6070600"/>
            <a:ext cx="3060700" cy="635000"/>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endParaRPr lang="en-US" sz="1800" dirty="0">
              <a:solidFill>
                <a:schemeClr val="tx1"/>
              </a:solidFill>
              <a:latin typeface="Helvetica" panose="020B0604020202020204" pitchFamily="34" charset="0"/>
              <a:cs typeface="Helvetica" panose="020B0604020202020204" pitchFamily="34" charset="0"/>
            </a:endParaRPr>
          </a:p>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167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~55/condition</a:t>
            </a:r>
          </a:p>
        </p:txBody>
      </p:sp>
    </p:spTree>
    <p:extLst>
      <p:ext uri="{BB962C8B-B14F-4D97-AF65-F5344CB8AC3E}">
        <p14:creationId xmlns:p14="http://schemas.microsoft.com/office/powerpoint/2010/main" val="2859815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Oval 55">
            <a:extLst>
              <a:ext uri="{FF2B5EF4-FFF2-40B4-BE49-F238E27FC236}">
                <a16:creationId xmlns:a16="http://schemas.microsoft.com/office/drawing/2014/main" id="{CE35D0ED-2894-4A11-A76D-AE86D4B9766F}"/>
              </a:ext>
            </a:extLst>
          </p:cNvPr>
          <p:cNvSpPr/>
          <p:nvPr/>
        </p:nvSpPr>
        <p:spPr>
          <a:xfrm flipH="1">
            <a:off x="8999697" y="861659"/>
            <a:ext cx="2695144" cy="1850997"/>
          </a:xfrm>
          <a:prstGeom prst="ellipse">
            <a:avLst/>
          </a:prstGeom>
          <a:solidFill>
            <a:srgbClr val="D9695F">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limited economic opportunities</a:t>
            </a:r>
            <a:endParaRPr lang="en-US" sz="1600" dirty="0">
              <a:solidFill>
                <a:sysClr val="windowText" lastClr="000000"/>
              </a:solidFill>
              <a:latin typeface="Gill Sans Nova" panose="020B0602020104020203" pitchFamily="34" charset="0"/>
            </a:endParaRPr>
          </a:p>
        </p:txBody>
      </p:sp>
      <p:sp>
        <p:nvSpPr>
          <p:cNvPr id="55" name="Oval 54">
            <a:extLst>
              <a:ext uri="{FF2B5EF4-FFF2-40B4-BE49-F238E27FC236}">
                <a16:creationId xmlns:a16="http://schemas.microsoft.com/office/drawing/2014/main" id="{C667F9BC-5334-4E28-AE5B-0EE746CC432C}"/>
              </a:ext>
            </a:extLst>
          </p:cNvPr>
          <p:cNvSpPr/>
          <p:nvPr/>
        </p:nvSpPr>
        <p:spPr>
          <a:xfrm flipH="1">
            <a:off x="4525517" y="3589022"/>
            <a:ext cx="2540028" cy="850465"/>
          </a:xfrm>
          <a:prstGeom prst="ellipse">
            <a:avLst/>
          </a:prstGeom>
          <a:solidFill>
            <a:srgbClr val="9CC3CC">
              <a:alpha val="3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criminal disposition</a:t>
            </a:r>
            <a:endParaRPr lang="en-US" sz="1600" dirty="0">
              <a:solidFill>
                <a:sysClr val="windowText" lastClr="000000"/>
              </a:solidFill>
              <a:latin typeface="Gill Sans Nova" panose="020B0602020104020203" pitchFamily="34" charset="0"/>
            </a:endParaRPr>
          </a:p>
        </p:txBody>
      </p:sp>
      <p:sp>
        <p:nvSpPr>
          <p:cNvPr id="59" name="Oval 58">
            <a:extLst>
              <a:ext uri="{FF2B5EF4-FFF2-40B4-BE49-F238E27FC236}">
                <a16:creationId xmlns:a16="http://schemas.microsoft.com/office/drawing/2014/main" id="{D15C8A62-B795-4D28-AB83-E618CF699339}"/>
              </a:ext>
            </a:extLst>
          </p:cNvPr>
          <p:cNvSpPr/>
          <p:nvPr/>
        </p:nvSpPr>
        <p:spPr>
          <a:xfrm flipH="1">
            <a:off x="6949637" y="2921351"/>
            <a:ext cx="2200782" cy="1202605"/>
          </a:xfrm>
          <a:prstGeom prst="ellipse">
            <a:avLst/>
          </a:prstGeom>
          <a:solidFill>
            <a:srgbClr val="F2BF80">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gangs</a:t>
            </a:r>
            <a:endParaRPr lang="en-US" sz="1600" dirty="0">
              <a:solidFill>
                <a:sysClr val="windowText" lastClr="000000"/>
              </a:solidFill>
              <a:latin typeface="Gill Sans Nova" panose="020B0602020104020203" pitchFamily="34" charset="0"/>
            </a:endParaRPr>
          </a:p>
        </p:txBody>
      </p:sp>
      <p:sp>
        <p:nvSpPr>
          <p:cNvPr id="61" name="Oval 60">
            <a:extLst>
              <a:ext uri="{FF2B5EF4-FFF2-40B4-BE49-F238E27FC236}">
                <a16:creationId xmlns:a16="http://schemas.microsoft.com/office/drawing/2014/main" id="{88D277FB-0AF3-49FF-9894-F21D1D128D53}"/>
              </a:ext>
            </a:extLst>
          </p:cNvPr>
          <p:cNvSpPr/>
          <p:nvPr/>
        </p:nvSpPr>
        <p:spPr>
          <a:xfrm flipH="1">
            <a:off x="6681466" y="5622925"/>
            <a:ext cx="3665803" cy="1069279"/>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disproportionately high </a:t>
            </a:r>
            <a:r>
              <a:rPr lang="en-US" sz="2000" b="1" dirty="0">
                <a:solidFill>
                  <a:schemeClr val="tx1"/>
                </a:solidFill>
                <a:latin typeface="Gill Sans Nova" panose="020B0602020104020203" pitchFamily="34" charset="0"/>
              </a:rPr>
              <a:t>incarceration</a:t>
            </a:r>
            <a:r>
              <a:rPr lang="en-US" sz="2000" dirty="0">
                <a:solidFill>
                  <a:schemeClr val="tx1"/>
                </a:solidFill>
                <a:latin typeface="Gill Sans Nova" panose="020B0602020104020203" pitchFamily="34" charset="0"/>
              </a:rPr>
              <a:t> rates among Black people</a:t>
            </a:r>
          </a:p>
        </p:txBody>
      </p:sp>
      <p:sp>
        <p:nvSpPr>
          <p:cNvPr id="42" name="Oval 41">
            <a:extLst>
              <a:ext uri="{FF2B5EF4-FFF2-40B4-BE49-F238E27FC236}">
                <a16:creationId xmlns:a16="http://schemas.microsoft.com/office/drawing/2014/main" id="{3F1B2FFA-01FC-43A9-AD89-56F95B620134}"/>
              </a:ext>
            </a:extLst>
          </p:cNvPr>
          <p:cNvSpPr/>
          <p:nvPr/>
        </p:nvSpPr>
        <p:spPr>
          <a:xfrm flipH="1">
            <a:off x="5427022" y="1399469"/>
            <a:ext cx="2443905" cy="1122276"/>
          </a:xfrm>
          <a:prstGeom prst="ellipse">
            <a:avLst/>
          </a:prstGeom>
          <a:solidFill>
            <a:srgbClr val="F2BF80">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culture of violence</a:t>
            </a:r>
            <a:endParaRPr lang="en-US" sz="1600" dirty="0">
              <a:solidFill>
                <a:sysClr val="windowText" lastClr="000000"/>
              </a:solidFill>
              <a:latin typeface="Gill Sans Nova" panose="020B0602020104020203" pitchFamily="34" charset="0"/>
            </a:endParaRPr>
          </a:p>
        </p:txBody>
      </p:sp>
      <p:sp>
        <p:nvSpPr>
          <p:cNvPr id="49" name="Oval 48">
            <a:extLst>
              <a:ext uri="{FF2B5EF4-FFF2-40B4-BE49-F238E27FC236}">
                <a16:creationId xmlns:a16="http://schemas.microsoft.com/office/drawing/2014/main" id="{129F3B97-D2A8-412C-8CFF-5E05E80B5BB9}"/>
              </a:ext>
            </a:extLst>
          </p:cNvPr>
          <p:cNvSpPr/>
          <p:nvPr/>
        </p:nvSpPr>
        <p:spPr>
          <a:xfrm flipH="1">
            <a:off x="8954161" y="3654589"/>
            <a:ext cx="3129639" cy="1356123"/>
          </a:xfrm>
          <a:prstGeom prst="ellipse">
            <a:avLst/>
          </a:prstGeom>
          <a:solidFill>
            <a:srgbClr val="D9695F">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racial bias in policing &amp; law</a:t>
            </a:r>
            <a:endParaRPr lang="en-US" sz="1600" dirty="0">
              <a:solidFill>
                <a:sysClr val="windowText" lastClr="000000"/>
              </a:solidFill>
              <a:latin typeface="Gill Sans Nova" panose="020B0602020104020203" pitchFamily="34" charset="0"/>
            </a:endParaRPr>
          </a:p>
        </p:txBody>
      </p:sp>
      <p:sp>
        <p:nvSpPr>
          <p:cNvPr id="28" name="Title 1">
            <a:extLst>
              <a:ext uri="{FF2B5EF4-FFF2-40B4-BE49-F238E27FC236}">
                <a16:creationId xmlns:a16="http://schemas.microsoft.com/office/drawing/2014/main" id="{2472A460-1025-4AA1-ACFC-DD1A66261921}"/>
              </a:ext>
            </a:extLst>
          </p:cNvPr>
          <p:cNvSpPr txBox="1">
            <a:spLocks/>
          </p:cNvSpPr>
          <p:nvPr/>
        </p:nvSpPr>
        <p:spPr>
          <a:xfrm>
            <a:off x="381000" y="-71252"/>
            <a:ext cx="10403910" cy="147072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dirty="0">
                <a:solidFill>
                  <a:schemeClr val="tx1"/>
                </a:solidFill>
                <a:latin typeface="Gill Sans Nova" panose="020B0602020104020203" pitchFamily="34" charset="0"/>
                <a:cs typeface="Helvetica" panose="020B0604020202020204" pitchFamily="34" charset="0"/>
              </a:rPr>
              <a:t>Why group differences?</a:t>
            </a:r>
            <a:endParaRPr lang="en-US" sz="4800" dirty="0">
              <a:solidFill>
                <a:schemeClr val="bg1">
                  <a:lumMod val="50000"/>
                </a:schemeClr>
              </a:solidFill>
              <a:latin typeface="Gill Sans Nova" panose="020B0602020104020203" pitchFamily="34" charset="0"/>
              <a:cs typeface="Helvetica" panose="020B0604020202020204" pitchFamily="34" charset="0"/>
            </a:endParaRPr>
          </a:p>
        </p:txBody>
      </p:sp>
      <p:cxnSp>
        <p:nvCxnSpPr>
          <p:cNvPr id="29" name="Straight Arrow Connector 28">
            <a:extLst>
              <a:ext uri="{FF2B5EF4-FFF2-40B4-BE49-F238E27FC236}">
                <a16:creationId xmlns:a16="http://schemas.microsoft.com/office/drawing/2014/main" id="{C2ACE51F-5702-47FF-B99C-147618646853}"/>
              </a:ext>
            </a:extLst>
          </p:cNvPr>
          <p:cNvCxnSpPr>
            <a:cxnSpLocks/>
            <a:stCxn id="59" idx="4"/>
            <a:endCxn id="61" idx="0"/>
          </p:cNvCxnSpPr>
          <p:nvPr/>
        </p:nvCxnSpPr>
        <p:spPr>
          <a:xfrm>
            <a:off x="8050028" y="4123956"/>
            <a:ext cx="464339" cy="1498969"/>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7F25DB5-9BC2-4E0F-AE3E-18713BF753B0}"/>
              </a:ext>
            </a:extLst>
          </p:cNvPr>
          <p:cNvCxnSpPr>
            <a:cxnSpLocks/>
            <a:stCxn id="55" idx="4"/>
          </p:cNvCxnSpPr>
          <p:nvPr/>
        </p:nvCxnSpPr>
        <p:spPr>
          <a:xfrm>
            <a:off x="5795531" y="4439487"/>
            <a:ext cx="2638576" cy="1183438"/>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3DFAB26-4BCA-43A2-9108-45228E014069}"/>
              </a:ext>
            </a:extLst>
          </p:cNvPr>
          <p:cNvCxnSpPr>
            <a:cxnSpLocks/>
            <a:stCxn id="49" idx="4"/>
            <a:endCxn id="61" idx="0"/>
          </p:cNvCxnSpPr>
          <p:nvPr/>
        </p:nvCxnSpPr>
        <p:spPr>
          <a:xfrm flipH="1">
            <a:off x="8514367" y="5010712"/>
            <a:ext cx="2004613" cy="612213"/>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F343A4D-3C1E-47E8-81EF-B127CBBAF453}"/>
              </a:ext>
            </a:extLst>
          </p:cNvPr>
          <p:cNvCxnSpPr>
            <a:cxnSpLocks/>
            <a:stCxn id="56" idx="5"/>
            <a:endCxn id="59" idx="0"/>
          </p:cNvCxnSpPr>
          <p:nvPr/>
        </p:nvCxnSpPr>
        <p:spPr>
          <a:xfrm flipH="1">
            <a:off x="8050028" y="2441584"/>
            <a:ext cx="1344364" cy="479767"/>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E6989A3-0216-4E7F-AA08-C1CA7BFFF1C6}"/>
              </a:ext>
            </a:extLst>
          </p:cNvPr>
          <p:cNvCxnSpPr>
            <a:cxnSpLocks/>
            <a:stCxn id="42" idx="4"/>
            <a:endCxn id="59" idx="0"/>
          </p:cNvCxnSpPr>
          <p:nvPr/>
        </p:nvCxnSpPr>
        <p:spPr>
          <a:xfrm>
            <a:off x="6648974" y="2521745"/>
            <a:ext cx="1401054" cy="399606"/>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DD0DB1F3-4826-495C-B6FB-36678A5179C2}"/>
              </a:ext>
            </a:extLst>
          </p:cNvPr>
          <p:cNvSpPr/>
          <p:nvPr/>
        </p:nvSpPr>
        <p:spPr>
          <a:xfrm flipH="1">
            <a:off x="536642" y="5203042"/>
            <a:ext cx="2296872" cy="723018"/>
          </a:xfrm>
          <a:prstGeom prst="ellipse">
            <a:avLst/>
          </a:prstGeom>
          <a:solidFill>
            <a:srgbClr val="D9695F">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structural</a:t>
            </a:r>
            <a:endParaRPr lang="en-US" sz="1600" dirty="0">
              <a:solidFill>
                <a:sysClr val="windowText" lastClr="000000"/>
              </a:solidFill>
              <a:latin typeface="Gill Sans Nova" panose="020B0602020104020203" pitchFamily="34" charset="0"/>
            </a:endParaRPr>
          </a:p>
        </p:txBody>
      </p:sp>
      <p:sp>
        <p:nvSpPr>
          <p:cNvPr id="58" name="Oval 57">
            <a:extLst>
              <a:ext uri="{FF2B5EF4-FFF2-40B4-BE49-F238E27FC236}">
                <a16:creationId xmlns:a16="http://schemas.microsoft.com/office/drawing/2014/main" id="{FD44B013-6D41-48D3-9D57-10091D474AA2}"/>
              </a:ext>
            </a:extLst>
          </p:cNvPr>
          <p:cNvSpPr/>
          <p:nvPr/>
        </p:nvSpPr>
        <p:spPr>
          <a:xfrm flipH="1">
            <a:off x="560232" y="2267889"/>
            <a:ext cx="2136228" cy="839635"/>
          </a:xfrm>
          <a:prstGeom prst="ellipse">
            <a:avLst/>
          </a:prstGeom>
          <a:solidFill>
            <a:srgbClr val="9CC3CC">
              <a:alpha val="3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biology</a:t>
            </a:r>
            <a:endParaRPr lang="en-US" sz="1600" dirty="0">
              <a:solidFill>
                <a:sysClr val="windowText" lastClr="000000"/>
              </a:solidFill>
              <a:latin typeface="Gill Sans Nova" panose="020B0602020104020203" pitchFamily="34" charset="0"/>
            </a:endParaRPr>
          </a:p>
        </p:txBody>
      </p:sp>
      <p:sp>
        <p:nvSpPr>
          <p:cNvPr id="60" name="Oval 59">
            <a:extLst>
              <a:ext uri="{FF2B5EF4-FFF2-40B4-BE49-F238E27FC236}">
                <a16:creationId xmlns:a16="http://schemas.microsoft.com/office/drawing/2014/main" id="{85FBA857-8E62-41FA-B256-9D377831661D}"/>
              </a:ext>
            </a:extLst>
          </p:cNvPr>
          <p:cNvSpPr/>
          <p:nvPr/>
        </p:nvSpPr>
        <p:spPr>
          <a:xfrm flipH="1">
            <a:off x="527955" y="3895018"/>
            <a:ext cx="2200782" cy="699542"/>
          </a:xfrm>
          <a:prstGeom prst="ellipse">
            <a:avLst/>
          </a:prstGeom>
          <a:solidFill>
            <a:srgbClr val="F2BF80">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culture</a:t>
            </a:r>
            <a:endParaRPr lang="en-US" sz="1600" dirty="0">
              <a:solidFill>
                <a:sysClr val="windowText" lastClr="000000"/>
              </a:solidFill>
              <a:latin typeface="Gill Sans Nova" panose="020B0602020104020203" pitchFamily="34" charset="0"/>
            </a:endParaRPr>
          </a:p>
        </p:txBody>
      </p:sp>
      <p:sp>
        <p:nvSpPr>
          <p:cNvPr id="62" name="Title 1">
            <a:extLst>
              <a:ext uri="{FF2B5EF4-FFF2-40B4-BE49-F238E27FC236}">
                <a16:creationId xmlns:a16="http://schemas.microsoft.com/office/drawing/2014/main" id="{6FA91D9E-8FBB-429E-AE98-C27E82631249}"/>
              </a:ext>
            </a:extLst>
          </p:cNvPr>
          <p:cNvSpPr txBox="1">
            <a:spLocks/>
          </p:cNvSpPr>
          <p:nvPr/>
        </p:nvSpPr>
        <p:spPr>
          <a:xfrm>
            <a:off x="415064" y="3159122"/>
            <a:ext cx="2540028" cy="424342"/>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ctr">
              <a:lnSpc>
                <a:spcPct val="100000"/>
              </a:lnSpc>
            </a:pPr>
            <a:r>
              <a:rPr lang="en-US" sz="3000" dirty="0">
                <a:solidFill>
                  <a:schemeClr val="bg1">
                    <a:lumMod val="50000"/>
                  </a:schemeClr>
                </a:solidFill>
                <a:latin typeface="Gill Sans Nova" panose="020B0602020104020203" pitchFamily="34" charset="0"/>
                <a:cs typeface="Helvetica" panose="020B0604020202020204" pitchFamily="34" charset="0"/>
              </a:rPr>
              <a:t>within individual</a:t>
            </a:r>
          </a:p>
        </p:txBody>
      </p:sp>
      <p:sp>
        <p:nvSpPr>
          <p:cNvPr id="63" name="Title 1">
            <a:extLst>
              <a:ext uri="{FF2B5EF4-FFF2-40B4-BE49-F238E27FC236}">
                <a16:creationId xmlns:a16="http://schemas.microsoft.com/office/drawing/2014/main" id="{9C60B6E7-6E5B-42F8-B3CE-26C3E2D6BFC3}"/>
              </a:ext>
            </a:extLst>
          </p:cNvPr>
          <p:cNvSpPr txBox="1">
            <a:spLocks/>
          </p:cNvSpPr>
          <p:nvPr/>
        </p:nvSpPr>
        <p:spPr>
          <a:xfrm>
            <a:off x="419292" y="4594560"/>
            <a:ext cx="2540028" cy="424342"/>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ctr">
              <a:lnSpc>
                <a:spcPct val="100000"/>
              </a:lnSpc>
            </a:pPr>
            <a:r>
              <a:rPr lang="en-US" sz="3000" dirty="0">
                <a:solidFill>
                  <a:schemeClr val="bg1">
                    <a:lumMod val="50000"/>
                  </a:schemeClr>
                </a:solidFill>
                <a:latin typeface="Gill Sans Nova" panose="020B0602020104020203" pitchFamily="34" charset="0"/>
                <a:cs typeface="Helvetica" panose="020B0604020202020204" pitchFamily="34" charset="0"/>
              </a:rPr>
              <a:t>within group</a:t>
            </a:r>
          </a:p>
        </p:txBody>
      </p:sp>
      <p:sp>
        <p:nvSpPr>
          <p:cNvPr id="64" name="Title 1">
            <a:extLst>
              <a:ext uri="{FF2B5EF4-FFF2-40B4-BE49-F238E27FC236}">
                <a16:creationId xmlns:a16="http://schemas.microsoft.com/office/drawing/2014/main" id="{83E2A182-2D6C-443E-8BB5-240A90561646}"/>
              </a:ext>
            </a:extLst>
          </p:cNvPr>
          <p:cNvSpPr txBox="1">
            <a:spLocks/>
          </p:cNvSpPr>
          <p:nvPr/>
        </p:nvSpPr>
        <p:spPr>
          <a:xfrm>
            <a:off x="415064" y="5926060"/>
            <a:ext cx="2540028" cy="424342"/>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ctr">
              <a:lnSpc>
                <a:spcPct val="100000"/>
              </a:lnSpc>
            </a:pPr>
            <a:r>
              <a:rPr lang="en-US" sz="3000" dirty="0">
                <a:solidFill>
                  <a:schemeClr val="bg1">
                    <a:lumMod val="50000"/>
                  </a:schemeClr>
                </a:solidFill>
                <a:latin typeface="Gill Sans Nova" panose="020B0602020104020203" pitchFamily="34" charset="0"/>
                <a:cs typeface="Helvetica" panose="020B0604020202020204" pitchFamily="34" charset="0"/>
              </a:rPr>
              <a:t>external to group</a:t>
            </a:r>
          </a:p>
        </p:txBody>
      </p:sp>
      <p:sp>
        <p:nvSpPr>
          <p:cNvPr id="65" name="Content Placeholder 2">
            <a:extLst>
              <a:ext uri="{FF2B5EF4-FFF2-40B4-BE49-F238E27FC236}">
                <a16:creationId xmlns:a16="http://schemas.microsoft.com/office/drawing/2014/main" id="{2CAE286F-D6A0-477E-B351-DB60620821F9}"/>
              </a:ext>
            </a:extLst>
          </p:cNvPr>
          <p:cNvSpPr txBox="1">
            <a:spLocks/>
          </p:cNvSpPr>
          <p:nvPr/>
        </p:nvSpPr>
        <p:spPr>
          <a:xfrm>
            <a:off x="-492" y="1528722"/>
            <a:ext cx="2955584"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119063" lvl="1" indent="0">
              <a:buNone/>
              <a:tabLst>
                <a:tab pos="6342063" algn="l"/>
                <a:tab pos="11887200" algn="r"/>
              </a:tabLst>
            </a:pPr>
            <a:r>
              <a:rPr lang="en-US" b="1" dirty="0">
                <a:solidFill>
                  <a:schemeClr val="bg1"/>
                </a:solidFill>
                <a:latin typeface="Gill Sans Nova" panose="020B0602020104020203" pitchFamily="34" charset="0"/>
              </a:rPr>
              <a:t>Construals</a:t>
            </a:r>
          </a:p>
        </p:txBody>
      </p:sp>
    </p:spTree>
    <p:extLst>
      <p:ext uri="{BB962C8B-B14F-4D97-AF65-F5344CB8AC3E}">
        <p14:creationId xmlns:p14="http://schemas.microsoft.com/office/powerpoint/2010/main" val="29671987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26DA69B-ECB5-4540-A198-73CF5161E0A8}"/>
              </a:ext>
            </a:extLst>
          </p:cNvPr>
          <p:cNvSpPr txBox="1">
            <a:spLocks/>
          </p:cNvSpPr>
          <p:nvPr/>
        </p:nvSpPr>
        <p:spPr>
          <a:xfrm>
            <a:off x="564435" y="177800"/>
            <a:ext cx="11903864" cy="1270773"/>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3600" dirty="0">
                <a:solidFill>
                  <a:schemeClr val="tx1"/>
                </a:solidFill>
                <a:latin typeface="Gill Sans Nova" panose="020B0602020104020203" pitchFamily="34" charset="0"/>
                <a:cs typeface="Helvetica" panose="020B0604020202020204" pitchFamily="34" charset="0"/>
              </a:rPr>
              <a:t>Structural construals shift the focus of intervention</a:t>
            </a:r>
            <a:br>
              <a:rPr lang="en-US" sz="3600" dirty="0">
                <a:solidFill>
                  <a:schemeClr val="tx1"/>
                </a:solidFill>
                <a:latin typeface="Gill Sans Nova" panose="020B0602020104020203" pitchFamily="34" charset="0"/>
                <a:cs typeface="Helvetica" panose="020B0604020202020204" pitchFamily="34" charset="0"/>
              </a:rPr>
            </a:br>
            <a:r>
              <a:rPr lang="en-US" sz="3600" dirty="0">
                <a:solidFill>
                  <a:schemeClr val="tx1"/>
                </a:solidFill>
                <a:latin typeface="Gill Sans Nova" panose="020B0602020104020203" pitchFamily="34" charset="0"/>
                <a:cs typeface="Helvetica" panose="020B0604020202020204" pitchFamily="34" charset="0"/>
              </a:rPr>
              <a:t>to the structural context.</a:t>
            </a:r>
          </a:p>
        </p:txBody>
      </p:sp>
      <p:pic>
        <p:nvPicPr>
          <p:cNvPr id="11" name="Picture 10">
            <a:extLst>
              <a:ext uri="{FF2B5EF4-FFF2-40B4-BE49-F238E27FC236}">
                <a16:creationId xmlns:a16="http://schemas.microsoft.com/office/drawing/2014/main" id="{0F10613B-3389-4DE9-A4C7-8577569212FD}"/>
              </a:ext>
            </a:extLst>
          </p:cNvPr>
          <p:cNvPicPr>
            <a:picLocks noChangeAspect="1"/>
          </p:cNvPicPr>
          <p:nvPr/>
        </p:nvPicPr>
        <p:blipFill>
          <a:blip r:embed="rId3"/>
          <a:srcRect/>
          <a:stretch/>
        </p:blipFill>
        <p:spPr>
          <a:xfrm>
            <a:off x="563926" y="1657043"/>
            <a:ext cx="11247348" cy="5061306"/>
          </a:xfrm>
          <a:prstGeom prst="rect">
            <a:avLst/>
          </a:prstGeom>
        </p:spPr>
      </p:pic>
      <p:sp>
        <p:nvSpPr>
          <p:cNvPr id="13" name="Title 1">
            <a:extLst>
              <a:ext uri="{FF2B5EF4-FFF2-40B4-BE49-F238E27FC236}">
                <a16:creationId xmlns:a16="http://schemas.microsoft.com/office/drawing/2014/main" id="{E5B6DB55-F38D-4447-89D3-5BBD8F1070C0}"/>
              </a:ext>
            </a:extLst>
          </p:cNvPr>
          <p:cNvSpPr txBox="1">
            <a:spLocks/>
          </p:cNvSpPr>
          <p:nvPr/>
        </p:nvSpPr>
        <p:spPr>
          <a:xfrm>
            <a:off x="9580168" y="6184900"/>
            <a:ext cx="2586432" cy="635000"/>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167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~55/condition</a:t>
            </a:r>
          </a:p>
        </p:txBody>
      </p:sp>
      <p:sp>
        <p:nvSpPr>
          <p:cNvPr id="5" name="Title 1">
            <a:extLst>
              <a:ext uri="{FF2B5EF4-FFF2-40B4-BE49-F238E27FC236}">
                <a16:creationId xmlns:a16="http://schemas.microsoft.com/office/drawing/2014/main" id="{C95BC57A-549D-43B9-A2AA-73D26FC8314E}"/>
              </a:ext>
            </a:extLst>
          </p:cNvPr>
          <p:cNvSpPr txBox="1">
            <a:spLocks/>
          </p:cNvSpPr>
          <p:nvPr/>
        </p:nvSpPr>
        <p:spPr>
          <a:xfrm>
            <a:off x="8988687" y="5285477"/>
            <a:ext cx="3177913" cy="954150"/>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500" dirty="0" err="1">
                <a:solidFill>
                  <a:schemeClr val="tx1"/>
                </a:solidFill>
                <a:latin typeface="Courier New" panose="02070309020205020404" pitchFamily="49" charset="0"/>
                <a:cs typeface="Courier New" panose="02070309020205020404" pitchFamily="49" charset="0"/>
              </a:rPr>
              <a:t>glm</a:t>
            </a:r>
            <a:r>
              <a:rPr lang="en-US" sz="1500" dirty="0">
                <a:solidFill>
                  <a:schemeClr val="tx1"/>
                </a:solidFill>
                <a:latin typeface="Courier New" panose="02070309020205020404" pitchFamily="49" charset="0"/>
                <a:cs typeface="Courier New" panose="02070309020205020404" pitchFamily="49" charset="0"/>
              </a:rPr>
              <a:t>(</a:t>
            </a:r>
            <a:r>
              <a:rPr lang="en-US" sz="1500" dirty="0" err="1">
                <a:solidFill>
                  <a:schemeClr val="tx1"/>
                </a:solidFill>
                <a:latin typeface="Courier New" panose="02070309020205020404" pitchFamily="49" charset="0"/>
                <a:cs typeface="Courier New" panose="02070309020205020404" pitchFamily="49" charset="0"/>
              </a:rPr>
              <a:t>modify_Zarpies_biology</a:t>
            </a:r>
            <a:r>
              <a:rPr lang="en-US" sz="1500" dirty="0">
                <a:solidFill>
                  <a:schemeClr val="tx1"/>
                </a:solidFill>
                <a:latin typeface="Courier New" panose="02070309020205020404" pitchFamily="49" charset="0"/>
                <a:cs typeface="Courier New" panose="02070309020205020404" pitchFamily="49" charset="0"/>
              </a:rPr>
              <a:t> ~ condition + </a:t>
            </a:r>
            <a:r>
              <a:rPr lang="en-US" sz="1500" dirty="0" err="1">
                <a:solidFill>
                  <a:schemeClr val="tx1"/>
                </a:solidFill>
                <a:latin typeface="Courier New" panose="02070309020205020404" pitchFamily="49" charset="0"/>
                <a:cs typeface="Courier New" panose="02070309020205020404" pitchFamily="49" charset="0"/>
              </a:rPr>
              <a:t>intervention_diff</a:t>
            </a:r>
            <a:r>
              <a:rPr lang="en-US" sz="1500" dirty="0">
                <a:solidFill>
                  <a:schemeClr val="tx1"/>
                </a:solidFill>
                <a:latin typeface="Courier New" panose="02070309020205020404" pitchFamily="49" charset="0"/>
                <a:cs typeface="Courier New" panose="02070309020205020404" pitchFamily="49" charset="0"/>
              </a:rPr>
              <a:t>,</a:t>
            </a:r>
          </a:p>
          <a:p>
            <a:pPr algn="r">
              <a:lnSpc>
                <a:spcPct val="100000"/>
              </a:lnSpc>
            </a:pPr>
            <a:r>
              <a:rPr lang="en-US" sz="1500" dirty="0">
                <a:solidFill>
                  <a:schemeClr val="tx1"/>
                </a:solidFill>
                <a:latin typeface="Courier New" panose="02070309020205020404" pitchFamily="49" charset="0"/>
                <a:cs typeface="Courier New" panose="02070309020205020404" pitchFamily="49" charset="0"/>
              </a:rPr>
              <a:t>    family = "binomial“)</a:t>
            </a:r>
          </a:p>
        </p:txBody>
      </p:sp>
      <p:sp>
        <p:nvSpPr>
          <p:cNvPr id="8" name="TextBox 7">
            <a:extLst>
              <a:ext uri="{FF2B5EF4-FFF2-40B4-BE49-F238E27FC236}">
                <a16:creationId xmlns:a16="http://schemas.microsoft.com/office/drawing/2014/main" id="{D84ADB9D-D7D8-4EFD-AA68-EAE2D8BF30DE}"/>
              </a:ext>
            </a:extLst>
          </p:cNvPr>
          <p:cNvSpPr txBox="1"/>
          <p:nvPr/>
        </p:nvSpPr>
        <p:spPr>
          <a:xfrm>
            <a:off x="25400" y="6488668"/>
            <a:ext cx="6234544" cy="369332"/>
          </a:xfrm>
          <a:prstGeom prst="rect">
            <a:avLst/>
          </a:prstGeom>
          <a:noFill/>
        </p:spPr>
        <p:txBody>
          <a:bodyPr wrap="square">
            <a:spAutoFit/>
          </a:bodyPr>
          <a:lstStyle/>
          <a:p>
            <a:pPr>
              <a:lnSpc>
                <a:spcPct val="100000"/>
              </a:lnSpc>
            </a:pPr>
            <a:r>
              <a:rPr lang="en-US" sz="1800" dirty="0">
                <a:solidFill>
                  <a:schemeClr val="tx1"/>
                </a:solidFill>
                <a:latin typeface="Helvetica" panose="020B0604020202020204" pitchFamily="34" charset="0"/>
                <a:cs typeface="Helvetica" panose="020B0604020202020204" pitchFamily="34" charset="0"/>
              </a:rPr>
              <a:t>Fisher’s exact test*** </a:t>
            </a:r>
          </a:p>
        </p:txBody>
      </p:sp>
    </p:spTree>
    <p:extLst>
      <p:ext uri="{BB962C8B-B14F-4D97-AF65-F5344CB8AC3E}">
        <p14:creationId xmlns:p14="http://schemas.microsoft.com/office/powerpoint/2010/main" val="6601223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hought Bubble: Cloud 42">
            <a:extLst>
              <a:ext uri="{FF2B5EF4-FFF2-40B4-BE49-F238E27FC236}">
                <a16:creationId xmlns:a16="http://schemas.microsoft.com/office/drawing/2014/main" id="{5054239D-C7A0-4808-898E-75C40717F504}"/>
              </a:ext>
            </a:extLst>
          </p:cNvPr>
          <p:cNvSpPr/>
          <p:nvPr/>
        </p:nvSpPr>
        <p:spPr>
          <a:xfrm flipH="1">
            <a:off x="609824" y="937920"/>
            <a:ext cx="1268667" cy="721015"/>
          </a:xfrm>
          <a:prstGeom prst="cloudCallout">
            <a:avLst>
              <a:gd name="adj1" fmla="val -20833"/>
              <a:gd name="adj2" fmla="val 8429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Gill Sans Nova" panose="020B0602020104020203" pitchFamily="34" charset="0"/>
              </a:rPr>
              <a:t>Why?</a:t>
            </a:r>
          </a:p>
        </p:txBody>
      </p:sp>
      <p:sp>
        <p:nvSpPr>
          <p:cNvPr id="2" name="TextBox 1">
            <a:extLst>
              <a:ext uri="{FF2B5EF4-FFF2-40B4-BE49-F238E27FC236}">
                <a16:creationId xmlns:a16="http://schemas.microsoft.com/office/drawing/2014/main" id="{1BAA5BB1-7B6B-4FAE-A2C6-407837C51700}"/>
              </a:ext>
            </a:extLst>
          </p:cNvPr>
          <p:cNvSpPr txBox="1"/>
          <p:nvPr/>
        </p:nvSpPr>
        <p:spPr>
          <a:xfrm>
            <a:off x="-40983" y="-18219"/>
            <a:ext cx="12191999" cy="769441"/>
          </a:xfrm>
          <a:prstGeom prst="rect">
            <a:avLst/>
          </a:prstGeom>
          <a:solidFill>
            <a:schemeClr val="accent1">
              <a:lumMod val="50000"/>
            </a:schemeClr>
          </a:solidFill>
        </p:spPr>
        <p:txBody>
          <a:bodyPr wrap="square" rtlCol="0">
            <a:spAutoFit/>
          </a:bodyPr>
          <a:lstStyle/>
          <a:p>
            <a:pPr marL="233363" indent="-233363" algn="ctr"/>
            <a:r>
              <a:rPr lang="en-US" sz="4400" dirty="0">
                <a:solidFill>
                  <a:schemeClr val="bg1"/>
                </a:solidFill>
                <a:latin typeface="Gill Sans Nova" panose="020B0602020104020203" pitchFamily="34" charset="0"/>
              </a:rPr>
              <a:t>Future thoughts</a:t>
            </a:r>
            <a:endParaRPr lang="en-US" sz="3200" dirty="0">
              <a:solidFill>
                <a:schemeClr val="bg1"/>
              </a:solidFill>
              <a:latin typeface="Gill Sans Nova" panose="020B0602020104020203" pitchFamily="34" charset="0"/>
            </a:endParaRPr>
          </a:p>
        </p:txBody>
      </p:sp>
      <p:grpSp>
        <p:nvGrpSpPr>
          <p:cNvPr id="6" name="Group 5">
            <a:extLst>
              <a:ext uri="{FF2B5EF4-FFF2-40B4-BE49-F238E27FC236}">
                <a16:creationId xmlns:a16="http://schemas.microsoft.com/office/drawing/2014/main" id="{D0CA2D7B-A09A-464D-AE8A-2346CA007AF9}"/>
              </a:ext>
            </a:extLst>
          </p:cNvPr>
          <p:cNvGrpSpPr/>
          <p:nvPr/>
        </p:nvGrpSpPr>
        <p:grpSpPr>
          <a:xfrm>
            <a:off x="236536" y="792485"/>
            <a:ext cx="1840071" cy="1891625"/>
            <a:chOff x="236536" y="792485"/>
            <a:chExt cx="1840071" cy="1891625"/>
          </a:xfrm>
        </p:grpSpPr>
        <p:sp>
          <p:nvSpPr>
            <p:cNvPr id="10" name="Thought Bubble: Cloud 9">
              <a:extLst>
                <a:ext uri="{FF2B5EF4-FFF2-40B4-BE49-F238E27FC236}">
                  <a16:creationId xmlns:a16="http://schemas.microsoft.com/office/drawing/2014/main" id="{9AEF62FC-DC4B-4F84-9BD3-C948865557D5}"/>
                </a:ext>
              </a:extLst>
            </p:cNvPr>
            <p:cNvSpPr/>
            <p:nvPr/>
          </p:nvSpPr>
          <p:spPr>
            <a:xfrm>
              <a:off x="497437" y="792485"/>
              <a:ext cx="1579170" cy="947315"/>
            </a:xfrm>
            <a:prstGeom prst="cloudCallout">
              <a:avLst>
                <a:gd name="adj1" fmla="val -37119"/>
                <a:gd name="adj2" fmla="val 4289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Gill Sans Nova" panose="020B0602020104020203" pitchFamily="34" charset="0"/>
                </a:rPr>
                <a:t>Why?</a:t>
              </a:r>
            </a:p>
          </p:txBody>
        </p:sp>
        <p:pic>
          <p:nvPicPr>
            <p:cNvPr id="11" name="Picture 10" descr="A picture containing shape&#10;&#10;Description automatically generated">
              <a:extLst>
                <a:ext uri="{FF2B5EF4-FFF2-40B4-BE49-F238E27FC236}">
                  <a16:creationId xmlns:a16="http://schemas.microsoft.com/office/drawing/2014/main" id="{8D9A06BD-A3B7-4FE8-ACCD-5533BB4000E2}"/>
                </a:ext>
              </a:extLst>
            </p:cNvPr>
            <p:cNvPicPr>
              <a:picLocks noChangeAspect="1"/>
            </p:cNvPicPr>
            <p:nvPr/>
          </p:nvPicPr>
          <p:blipFill rotWithShape="1">
            <a:blip r:embed="rId3">
              <a:alphaModFix/>
            </a:blip>
            <a:srcRect l="32963" r="31296" b="14815"/>
            <a:stretch/>
          </p:blipFill>
          <p:spPr>
            <a:xfrm flipH="1">
              <a:off x="236536" y="1440435"/>
              <a:ext cx="521802" cy="1243675"/>
            </a:xfrm>
            <a:prstGeom prst="rect">
              <a:avLst/>
            </a:prstGeom>
          </p:spPr>
        </p:pic>
        <p:pic>
          <p:nvPicPr>
            <p:cNvPr id="14" name="Picture 13" descr="A picture containing shape&#10;&#10;Description automatically generated">
              <a:extLst>
                <a:ext uri="{FF2B5EF4-FFF2-40B4-BE49-F238E27FC236}">
                  <a16:creationId xmlns:a16="http://schemas.microsoft.com/office/drawing/2014/main" id="{D5EA3814-7453-4DA4-B586-5E9F05027894}"/>
                </a:ext>
              </a:extLst>
            </p:cNvPr>
            <p:cNvPicPr>
              <a:picLocks noChangeAspect="1"/>
            </p:cNvPicPr>
            <p:nvPr/>
          </p:nvPicPr>
          <p:blipFill rotWithShape="1">
            <a:blip r:embed="rId4"/>
            <a:srcRect l="14418" t="19999" r="50000" b="30834"/>
            <a:stretch/>
          </p:blipFill>
          <p:spPr>
            <a:xfrm>
              <a:off x="1296393" y="1963095"/>
              <a:ext cx="521802" cy="721015"/>
            </a:xfrm>
            <a:prstGeom prst="rect">
              <a:avLst/>
            </a:prstGeom>
          </p:spPr>
        </p:pic>
      </p:grpSp>
      <p:sp>
        <p:nvSpPr>
          <p:cNvPr id="45" name="TextBox 44">
            <a:extLst>
              <a:ext uri="{FF2B5EF4-FFF2-40B4-BE49-F238E27FC236}">
                <a16:creationId xmlns:a16="http://schemas.microsoft.com/office/drawing/2014/main" id="{5F9D1EF6-BF24-4BE1-BD48-A4F21F8497F0}"/>
              </a:ext>
            </a:extLst>
          </p:cNvPr>
          <p:cNvSpPr txBox="1"/>
          <p:nvPr/>
        </p:nvSpPr>
        <p:spPr>
          <a:xfrm>
            <a:off x="2074110" y="2940095"/>
            <a:ext cx="9466891" cy="954107"/>
          </a:xfrm>
          <a:prstGeom prst="rect">
            <a:avLst/>
          </a:prstGeom>
          <a:noFill/>
        </p:spPr>
        <p:txBody>
          <a:bodyPr wrap="square" rtlCol="0">
            <a:spAutoFit/>
          </a:bodyPr>
          <a:lstStyle/>
          <a:p>
            <a:pPr marL="228600" indent="-228600">
              <a:tabLst>
                <a:tab pos="4397375" algn="l"/>
              </a:tabLst>
            </a:pPr>
            <a:r>
              <a:rPr lang="en-US" sz="2800" dirty="0">
                <a:latin typeface="Gill Sans MT" panose="020B0502020104020203" pitchFamily="34" charset="0"/>
              </a:rPr>
              <a:t>Building up to more complex (and common) models with different levels and types of causes interacting with each other</a:t>
            </a:r>
          </a:p>
        </p:txBody>
      </p:sp>
      <p:grpSp>
        <p:nvGrpSpPr>
          <p:cNvPr id="47" name="Group 46">
            <a:extLst>
              <a:ext uri="{FF2B5EF4-FFF2-40B4-BE49-F238E27FC236}">
                <a16:creationId xmlns:a16="http://schemas.microsoft.com/office/drawing/2014/main" id="{C0AB8C0A-BFD6-4669-B3BC-41BB24C737C1}"/>
              </a:ext>
            </a:extLst>
          </p:cNvPr>
          <p:cNvGrpSpPr/>
          <p:nvPr/>
        </p:nvGrpSpPr>
        <p:grpSpPr>
          <a:xfrm>
            <a:off x="1066839" y="3011233"/>
            <a:ext cx="921653" cy="888077"/>
            <a:chOff x="5908025" y="380266"/>
            <a:chExt cx="1143475" cy="1101817"/>
          </a:xfrm>
        </p:grpSpPr>
        <p:sp>
          <p:nvSpPr>
            <p:cNvPr id="50" name="Oval 49">
              <a:extLst>
                <a:ext uri="{FF2B5EF4-FFF2-40B4-BE49-F238E27FC236}">
                  <a16:creationId xmlns:a16="http://schemas.microsoft.com/office/drawing/2014/main" id="{53C43D52-7BF8-4313-8DE2-9EFEA3AA3868}"/>
                </a:ext>
              </a:extLst>
            </p:cNvPr>
            <p:cNvSpPr/>
            <p:nvPr/>
          </p:nvSpPr>
          <p:spPr>
            <a:xfrm>
              <a:off x="6340424" y="380266"/>
              <a:ext cx="274320" cy="274320"/>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Nova" panose="020B0602020104020203" pitchFamily="34" charset="0"/>
              </a:endParaRPr>
            </a:p>
          </p:txBody>
        </p:sp>
        <p:sp>
          <p:nvSpPr>
            <p:cNvPr id="52" name="Oval 51">
              <a:extLst>
                <a:ext uri="{FF2B5EF4-FFF2-40B4-BE49-F238E27FC236}">
                  <a16:creationId xmlns:a16="http://schemas.microsoft.com/office/drawing/2014/main" id="{51DA12EE-81E3-4101-B45B-44F6C904259C}"/>
                </a:ext>
              </a:extLst>
            </p:cNvPr>
            <p:cNvSpPr/>
            <p:nvPr/>
          </p:nvSpPr>
          <p:spPr>
            <a:xfrm>
              <a:off x="6777180" y="759587"/>
              <a:ext cx="274320" cy="274320"/>
            </a:xfrm>
            <a:prstGeom prst="ellipse">
              <a:avLst/>
            </a:prstGeom>
            <a:solidFill>
              <a:srgbClr val="D9695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Nova" panose="020B0602020104020203" pitchFamily="34" charset="0"/>
              </a:endParaRPr>
            </a:p>
          </p:txBody>
        </p:sp>
        <p:sp>
          <p:nvSpPr>
            <p:cNvPr id="55" name="Oval 54">
              <a:extLst>
                <a:ext uri="{FF2B5EF4-FFF2-40B4-BE49-F238E27FC236}">
                  <a16:creationId xmlns:a16="http://schemas.microsoft.com/office/drawing/2014/main" id="{63A4ED8B-6BF0-41CD-A734-4BBA2BBC0A5D}"/>
                </a:ext>
              </a:extLst>
            </p:cNvPr>
            <p:cNvSpPr/>
            <p:nvPr/>
          </p:nvSpPr>
          <p:spPr>
            <a:xfrm>
              <a:off x="5908025" y="759587"/>
              <a:ext cx="274320" cy="274320"/>
            </a:xfrm>
            <a:prstGeom prst="ellipse">
              <a:avLst/>
            </a:prstGeom>
            <a:solidFill>
              <a:srgbClr val="C09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Nova" panose="020B0602020104020203" pitchFamily="34" charset="0"/>
              </a:endParaRPr>
            </a:p>
          </p:txBody>
        </p:sp>
        <p:sp>
          <p:nvSpPr>
            <p:cNvPr id="57" name="Oval 56">
              <a:extLst>
                <a:ext uri="{FF2B5EF4-FFF2-40B4-BE49-F238E27FC236}">
                  <a16:creationId xmlns:a16="http://schemas.microsoft.com/office/drawing/2014/main" id="{6E752078-0CE4-4459-8230-DFEA3DA0E833}"/>
                </a:ext>
              </a:extLst>
            </p:cNvPr>
            <p:cNvSpPr/>
            <p:nvPr/>
          </p:nvSpPr>
          <p:spPr>
            <a:xfrm>
              <a:off x="6113973" y="1207763"/>
              <a:ext cx="274320" cy="274320"/>
            </a:xfrm>
            <a:prstGeom prst="ellipse">
              <a:avLst/>
            </a:prstGeom>
            <a:solidFill>
              <a:srgbClr val="498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Nova" panose="020B0602020104020203" pitchFamily="34" charset="0"/>
              </a:endParaRPr>
            </a:p>
          </p:txBody>
        </p:sp>
        <p:sp>
          <p:nvSpPr>
            <p:cNvPr id="59" name="Oval 58">
              <a:extLst>
                <a:ext uri="{FF2B5EF4-FFF2-40B4-BE49-F238E27FC236}">
                  <a16:creationId xmlns:a16="http://schemas.microsoft.com/office/drawing/2014/main" id="{4B40173F-9C3E-4C00-B673-1B657002CDD1}"/>
                </a:ext>
              </a:extLst>
            </p:cNvPr>
            <p:cNvSpPr/>
            <p:nvPr/>
          </p:nvSpPr>
          <p:spPr>
            <a:xfrm>
              <a:off x="6594692" y="1207763"/>
              <a:ext cx="274320" cy="274320"/>
            </a:xfrm>
            <a:prstGeom prst="ellipse">
              <a:avLst/>
            </a:prstGeom>
            <a:solidFill>
              <a:srgbClr val="B5D2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Nova" panose="020B0602020104020203" pitchFamily="34" charset="0"/>
              </a:endParaRPr>
            </a:p>
          </p:txBody>
        </p:sp>
        <p:cxnSp>
          <p:nvCxnSpPr>
            <p:cNvPr id="61" name="Straight Arrow Connector 60">
              <a:extLst>
                <a:ext uri="{FF2B5EF4-FFF2-40B4-BE49-F238E27FC236}">
                  <a16:creationId xmlns:a16="http://schemas.microsoft.com/office/drawing/2014/main" id="{6E36A936-4D8D-4563-91E1-DCA895FA83F0}"/>
                </a:ext>
              </a:extLst>
            </p:cNvPr>
            <p:cNvCxnSpPr>
              <a:stCxn id="57" idx="7"/>
              <a:endCxn id="52" idx="3"/>
            </p:cNvCxnSpPr>
            <p:nvPr/>
          </p:nvCxnSpPr>
          <p:spPr>
            <a:xfrm flipV="1">
              <a:off x="6348120" y="993734"/>
              <a:ext cx="469233" cy="2542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E9625E7-BE79-47A5-8404-95005EF23162}"/>
                </a:ext>
              </a:extLst>
            </p:cNvPr>
            <p:cNvCxnSpPr>
              <a:cxnSpLocks/>
              <a:stCxn id="59" idx="0"/>
              <a:endCxn id="50" idx="5"/>
            </p:cNvCxnSpPr>
            <p:nvPr/>
          </p:nvCxnSpPr>
          <p:spPr>
            <a:xfrm flipH="1" flipV="1">
              <a:off x="6574571" y="614413"/>
              <a:ext cx="157281" cy="5933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1AB9049E-7B10-4971-B998-5D90D811B0A1}"/>
                </a:ext>
              </a:extLst>
            </p:cNvPr>
            <p:cNvCxnSpPr>
              <a:cxnSpLocks/>
              <a:stCxn id="52" idx="2"/>
              <a:endCxn id="55" idx="6"/>
            </p:cNvCxnSpPr>
            <p:nvPr/>
          </p:nvCxnSpPr>
          <p:spPr>
            <a:xfrm flipH="1">
              <a:off x="6182345" y="896747"/>
              <a:ext cx="5948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486DF75-5DF7-4AB0-B6BF-0B5C95A5E94F}"/>
                </a:ext>
              </a:extLst>
            </p:cNvPr>
            <p:cNvCxnSpPr>
              <a:cxnSpLocks/>
              <a:stCxn id="55" idx="5"/>
              <a:endCxn id="57" idx="0"/>
            </p:cNvCxnSpPr>
            <p:nvPr/>
          </p:nvCxnSpPr>
          <p:spPr>
            <a:xfrm>
              <a:off x="6142172" y="993734"/>
              <a:ext cx="108961" cy="2140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FB0D69E6-F13B-44F8-838F-A774CBEE71CF}"/>
                </a:ext>
              </a:extLst>
            </p:cNvPr>
            <p:cNvCxnSpPr>
              <a:cxnSpLocks/>
              <a:stCxn id="57" idx="0"/>
              <a:endCxn id="50" idx="3"/>
            </p:cNvCxnSpPr>
            <p:nvPr/>
          </p:nvCxnSpPr>
          <p:spPr>
            <a:xfrm flipV="1">
              <a:off x="6251133" y="614413"/>
              <a:ext cx="129464" cy="5933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01E224A0-08C1-4485-9535-BAA866B85439}"/>
              </a:ext>
            </a:extLst>
          </p:cNvPr>
          <p:cNvSpPr txBox="1"/>
          <p:nvPr/>
        </p:nvSpPr>
        <p:spPr>
          <a:xfrm>
            <a:off x="2074111" y="4287550"/>
            <a:ext cx="9639143" cy="523220"/>
          </a:xfrm>
          <a:prstGeom prst="rect">
            <a:avLst/>
          </a:prstGeom>
          <a:noFill/>
        </p:spPr>
        <p:txBody>
          <a:bodyPr wrap="square" rtlCol="0">
            <a:spAutoFit/>
          </a:bodyPr>
          <a:lstStyle/>
          <a:p>
            <a:pPr marL="228600" indent="-228600">
              <a:tabLst>
                <a:tab pos="4397375" algn="l"/>
              </a:tabLst>
            </a:pPr>
            <a:r>
              <a:rPr lang="en-US" sz="2800" dirty="0">
                <a:latin typeface="Gill Sans MT" panose="020B0502020104020203" pitchFamily="34" charset="0"/>
              </a:rPr>
              <a:t>When structural contexts are caused by another group</a:t>
            </a:r>
          </a:p>
        </p:txBody>
      </p:sp>
      <p:sp>
        <p:nvSpPr>
          <p:cNvPr id="74" name="TextBox 73">
            <a:extLst>
              <a:ext uri="{FF2B5EF4-FFF2-40B4-BE49-F238E27FC236}">
                <a16:creationId xmlns:a16="http://schemas.microsoft.com/office/drawing/2014/main" id="{51E9EA62-8AD4-44CE-8C5D-4C72680A065D}"/>
              </a:ext>
            </a:extLst>
          </p:cNvPr>
          <p:cNvSpPr txBox="1"/>
          <p:nvPr/>
        </p:nvSpPr>
        <p:spPr>
          <a:xfrm>
            <a:off x="2074110" y="5926160"/>
            <a:ext cx="7396006" cy="523220"/>
          </a:xfrm>
          <a:prstGeom prst="rect">
            <a:avLst/>
          </a:prstGeom>
          <a:noFill/>
        </p:spPr>
        <p:txBody>
          <a:bodyPr wrap="square" rtlCol="0">
            <a:spAutoFit/>
          </a:bodyPr>
          <a:lstStyle/>
          <a:p>
            <a:pPr marL="228600" indent="-228600">
              <a:tabLst>
                <a:tab pos="4397375" algn="l"/>
              </a:tabLst>
            </a:pPr>
            <a:r>
              <a:rPr lang="en-US" sz="2800" dirty="0">
                <a:latin typeface="Gill Sans MT" panose="020B0502020104020203" pitchFamily="34" charset="0"/>
              </a:rPr>
              <a:t>Interactions with property valence</a:t>
            </a:r>
            <a:endParaRPr lang="en-US" sz="2800" dirty="0">
              <a:solidFill>
                <a:schemeClr val="bg1">
                  <a:lumMod val="75000"/>
                </a:schemeClr>
              </a:solidFill>
              <a:latin typeface="Gill Sans MT" panose="020B0502020104020203" pitchFamily="34" charset="0"/>
            </a:endParaRPr>
          </a:p>
        </p:txBody>
      </p:sp>
      <p:sp>
        <p:nvSpPr>
          <p:cNvPr id="75" name="TextBox 74">
            <a:extLst>
              <a:ext uri="{FF2B5EF4-FFF2-40B4-BE49-F238E27FC236}">
                <a16:creationId xmlns:a16="http://schemas.microsoft.com/office/drawing/2014/main" id="{8B00F41B-18AD-41B9-9EAA-49AFF2D8A1E3}"/>
              </a:ext>
            </a:extLst>
          </p:cNvPr>
          <p:cNvSpPr txBox="1"/>
          <p:nvPr/>
        </p:nvSpPr>
        <p:spPr>
          <a:xfrm>
            <a:off x="2074110" y="1727139"/>
            <a:ext cx="9289374" cy="954107"/>
          </a:xfrm>
          <a:prstGeom prst="rect">
            <a:avLst/>
          </a:prstGeom>
          <a:noFill/>
        </p:spPr>
        <p:txBody>
          <a:bodyPr wrap="square" rtlCol="0">
            <a:spAutoFit/>
          </a:bodyPr>
          <a:lstStyle/>
          <a:p>
            <a:pPr marL="228600" indent="-228600">
              <a:tabLst>
                <a:tab pos="4397375" algn="l"/>
              </a:tabLst>
            </a:pPr>
            <a:r>
              <a:rPr lang="en-US" sz="2800" dirty="0">
                <a:latin typeface="Gill Sans MT" panose="020B0502020104020203" pitchFamily="34" charset="0"/>
              </a:rPr>
              <a:t>Additional downstream consequences from these construals</a:t>
            </a:r>
          </a:p>
          <a:p>
            <a:pPr marL="463550" indent="-228600">
              <a:tabLst>
                <a:tab pos="4397375" algn="l"/>
              </a:tabLst>
            </a:pPr>
            <a:r>
              <a:rPr lang="en-US" sz="2800" dirty="0">
                <a:solidFill>
                  <a:schemeClr val="bg1">
                    <a:lumMod val="65000"/>
                  </a:schemeClr>
                </a:solidFill>
                <a:latin typeface="Gill Sans MT" panose="020B0502020104020203" pitchFamily="34" charset="0"/>
              </a:rPr>
              <a:t>motivation for change</a:t>
            </a:r>
          </a:p>
        </p:txBody>
      </p:sp>
      <p:grpSp>
        <p:nvGrpSpPr>
          <p:cNvPr id="16" name="Group 15">
            <a:extLst>
              <a:ext uri="{FF2B5EF4-FFF2-40B4-BE49-F238E27FC236}">
                <a16:creationId xmlns:a16="http://schemas.microsoft.com/office/drawing/2014/main" id="{290800CA-1FE2-48B3-8994-94D761E4CD68}"/>
              </a:ext>
            </a:extLst>
          </p:cNvPr>
          <p:cNvGrpSpPr/>
          <p:nvPr/>
        </p:nvGrpSpPr>
        <p:grpSpPr>
          <a:xfrm>
            <a:off x="10152231" y="3782023"/>
            <a:ext cx="1661272" cy="1222442"/>
            <a:chOff x="212455" y="3746951"/>
            <a:chExt cx="1661272" cy="1222442"/>
          </a:xfrm>
        </p:grpSpPr>
        <p:grpSp>
          <p:nvGrpSpPr>
            <p:cNvPr id="79" name="Group 78">
              <a:extLst>
                <a:ext uri="{FF2B5EF4-FFF2-40B4-BE49-F238E27FC236}">
                  <a16:creationId xmlns:a16="http://schemas.microsoft.com/office/drawing/2014/main" id="{F82B6C80-AD33-4781-BE45-62683185F888}"/>
                </a:ext>
              </a:extLst>
            </p:cNvPr>
            <p:cNvGrpSpPr/>
            <p:nvPr/>
          </p:nvGrpSpPr>
          <p:grpSpPr>
            <a:xfrm>
              <a:off x="547176" y="3746951"/>
              <a:ext cx="1326551" cy="1161290"/>
              <a:chOff x="484334" y="-48184"/>
              <a:chExt cx="5606092" cy="4907689"/>
            </a:xfrm>
          </p:grpSpPr>
          <p:pic>
            <p:nvPicPr>
              <p:cNvPr id="80" name="Picture 79" descr="A picture containing shape&#10;&#10;Description automatically generated">
                <a:extLst>
                  <a:ext uri="{FF2B5EF4-FFF2-40B4-BE49-F238E27FC236}">
                    <a16:creationId xmlns:a16="http://schemas.microsoft.com/office/drawing/2014/main" id="{0AC973D7-C246-4DE3-BA83-8165820B07A4}"/>
                  </a:ext>
                </a:extLst>
              </p:cNvPr>
              <p:cNvPicPr>
                <a:picLocks noChangeAspect="1"/>
              </p:cNvPicPr>
              <p:nvPr/>
            </p:nvPicPr>
            <p:blipFill rotWithShape="1">
              <a:blip r:embed="rId5"/>
              <a:srcRect b="13095"/>
              <a:stretch/>
            </p:blipFill>
            <p:spPr>
              <a:xfrm>
                <a:off x="484334" y="-48184"/>
                <a:ext cx="2878115" cy="2501219"/>
              </a:xfrm>
              <a:prstGeom prst="rect">
                <a:avLst/>
              </a:prstGeom>
            </p:spPr>
          </p:pic>
          <p:sp>
            <p:nvSpPr>
              <p:cNvPr id="81" name="Freeform: Shape 80">
                <a:extLst>
                  <a:ext uri="{FF2B5EF4-FFF2-40B4-BE49-F238E27FC236}">
                    <a16:creationId xmlns:a16="http://schemas.microsoft.com/office/drawing/2014/main" id="{162488EB-8E57-4F60-9DF6-4BF4DAEFA547}"/>
                  </a:ext>
                </a:extLst>
              </p:cNvPr>
              <p:cNvSpPr/>
              <p:nvPr/>
            </p:nvSpPr>
            <p:spPr>
              <a:xfrm>
                <a:off x="1845905" y="1457982"/>
                <a:ext cx="4244521" cy="3401523"/>
              </a:xfrm>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a:moveTo>
                      <a:pt x="0" y="424069"/>
                    </a:moveTo>
                    <a:lnTo>
                      <a:pt x="2107096" y="4293704"/>
                    </a:lnTo>
                    <a:cubicBezTo>
                      <a:pt x="2124766" y="4333461"/>
                      <a:pt x="2140648" y="4374061"/>
                      <a:pt x="2160105" y="4412974"/>
                    </a:cubicBezTo>
                    <a:cubicBezTo>
                      <a:pt x="2167228" y="4427219"/>
                      <a:pt x="2173103" y="4444289"/>
                      <a:pt x="2186609" y="4452730"/>
                    </a:cubicBezTo>
                    <a:cubicBezTo>
                      <a:pt x="2210300" y="4467537"/>
                      <a:pt x="2266122" y="4479234"/>
                      <a:pt x="2266122" y="4479234"/>
                    </a:cubicBezTo>
                    <a:cubicBezTo>
                      <a:pt x="2274957" y="4492486"/>
                      <a:pt x="2285503" y="4504745"/>
                      <a:pt x="2292626" y="4518991"/>
                    </a:cubicBezTo>
                    <a:cubicBezTo>
                      <a:pt x="2298873" y="4531485"/>
                      <a:pt x="2296001" y="4548870"/>
                      <a:pt x="2305878" y="4558747"/>
                    </a:cubicBezTo>
                    <a:cubicBezTo>
                      <a:pt x="2312217" y="4565086"/>
                      <a:pt x="2398183" y="4585137"/>
                      <a:pt x="2398644" y="4585252"/>
                    </a:cubicBezTo>
                    <a:cubicBezTo>
                      <a:pt x="2411896" y="4594087"/>
                      <a:pt x="2424154" y="4604633"/>
                      <a:pt x="2438400" y="4611756"/>
                    </a:cubicBezTo>
                    <a:cubicBezTo>
                      <a:pt x="2450894" y="4618003"/>
                      <a:pt x="2467249" y="4616282"/>
                      <a:pt x="2478157" y="4625008"/>
                    </a:cubicBezTo>
                    <a:cubicBezTo>
                      <a:pt x="2490594" y="4634958"/>
                      <a:pt x="2490415" y="4657642"/>
                      <a:pt x="2504661" y="4664765"/>
                    </a:cubicBezTo>
                    <a:cubicBezTo>
                      <a:pt x="2528694" y="4676782"/>
                      <a:pt x="2557944" y="4672188"/>
                      <a:pt x="2584174" y="4678017"/>
                    </a:cubicBezTo>
                    <a:cubicBezTo>
                      <a:pt x="2597811" y="4681047"/>
                      <a:pt x="2610679" y="4686852"/>
                      <a:pt x="2623931" y="4691269"/>
                    </a:cubicBezTo>
                    <a:cubicBezTo>
                      <a:pt x="2637183" y="4700104"/>
                      <a:pt x="2648719" y="4712331"/>
                      <a:pt x="2663687" y="4717774"/>
                    </a:cubicBezTo>
                    <a:cubicBezTo>
                      <a:pt x="2697921" y="4730223"/>
                      <a:pt x="2733985" y="4737134"/>
                      <a:pt x="2769705" y="4744278"/>
                    </a:cubicBezTo>
                    <a:cubicBezTo>
                      <a:pt x="2862313" y="4762800"/>
                      <a:pt x="2813747" y="4753827"/>
                      <a:pt x="2915478" y="4770782"/>
                    </a:cubicBezTo>
                    <a:cubicBezTo>
                      <a:pt x="2967565" y="4822869"/>
                      <a:pt x="2928446" y="4794599"/>
                      <a:pt x="3048000" y="4810539"/>
                    </a:cubicBezTo>
                    <a:cubicBezTo>
                      <a:pt x="3237089" y="4835751"/>
                      <a:pt x="3037077" y="4812270"/>
                      <a:pt x="3260035" y="4837043"/>
                    </a:cubicBezTo>
                    <a:cubicBezTo>
                      <a:pt x="3332345" y="4861146"/>
                      <a:pt x="3279433" y="4846143"/>
                      <a:pt x="3392557" y="4863547"/>
                    </a:cubicBezTo>
                    <a:cubicBezTo>
                      <a:pt x="3477031" y="4876543"/>
                      <a:pt x="3454817" y="4872487"/>
                      <a:pt x="3525078" y="4890052"/>
                    </a:cubicBezTo>
                    <a:lnTo>
                      <a:pt x="4386470" y="4876800"/>
                    </a:lnTo>
                    <a:cubicBezTo>
                      <a:pt x="4404676" y="4876272"/>
                      <a:pt x="4421699" y="4867498"/>
                      <a:pt x="4439478" y="4863547"/>
                    </a:cubicBezTo>
                    <a:cubicBezTo>
                      <a:pt x="4461466" y="4858661"/>
                      <a:pt x="4483652" y="4854712"/>
                      <a:pt x="4505739" y="4850295"/>
                    </a:cubicBezTo>
                    <a:cubicBezTo>
                      <a:pt x="4523409" y="4841460"/>
                      <a:pt x="4540251" y="4830727"/>
                      <a:pt x="4558748" y="4823791"/>
                    </a:cubicBezTo>
                    <a:cubicBezTo>
                      <a:pt x="4575802" y="4817396"/>
                      <a:pt x="4595466" y="4818684"/>
                      <a:pt x="4611757" y="4810539"/>
                    </a:cubicBezTo>
                    <a:cubicBezTo>
                      <a:pt x="4631512" y="4800661"/>
                      <a:pt x="4645010" y="4780660"/>
                      <a:pt x="4664765" y="4770782"/>
                    </a:cubicBezTo>
                    <a:cubicBezTo>
                      <a:pt x="4681056" y="4762637"/>
                      <a:pt x="4699994" y="4761481"/>
                      <a:pt x="4717774" y="4757530"/>
                    </a:cubicBezTo>
                    <a:cubicBezTo>
                      <a:pt x="4780842" y="4743515"/>
                      <a:pt x="4825112" y="4739422"/>
                      <a:pt x="4890052" y="4717774"/>
                    </a:cubicBezTo>
                    <a:cubicBezTo>
                      <a:pt x="4903304" y="4713356"/>
                      <a:pt x="4916969" y="4710024"/>
                      <a:pt x="4929809" y="4704521"/>
                    </a:cubicBezTo>
                    <a:cubicBezTo>
                      <a:pt x="4947967" y="4696739"/>
                      <a:pt x="4964321" y="4684953"/>
                      <a:pt x="4982818" y="4678017"/>
                    </a:cubicBezTo>
                    <a:cubicBezTo>
                      <a:pt x="4999872" y="4671622"/>
                      <a:pt x="5018157" y="4669182"/>
                      <a:pt x="5035826" y="4664765"/>
                    </a:cubicBezTo>
                    <a:cubicBezTo>
                      <a:pt x="5071165" y="4647095"/>
                      <a:pt x="5108969" y="4633673"/>
                      <a:pt x="5141844" y="4611756"/>
                    </a:cubicBezTo>
                    <a:cubicBezTo>
                      <a:pt x="5155096" y="4602921"/>
                      <a:pt x="5166961" y="4591526"/>
                      <a:pt x="5181600" y="4585252"/>
                    </a:cubicBezTo>
                    <a:cubicBezTo>
                      <a:pt x="5241066" y="4559767"/>
                      <a:pt x="5222772" y="4584544"/>
                      <a:pt x="5274365" y="4558747"/>
                    </a:cubicBezTo>
                    <a:cubicBezTo>
                      <a:pt x="5295188" y="4548335"/>
                      <a:pt x="5353122" y="4502494"/>
                      <a:pt x="5367131" y="4492487"/>
                    </a:cubicBezTo>
                    <a:cubicBezTo>
                      <a:pt x="5380091" y="4483230"/>
                      <a:pt x="5392248" y="4472256"/>
                      <a:pt x="5406887" y="4465982"/>
                    </a:cubicBezTo>
                    <a:cubicBezTo>
                      <a:pt x="5423628" y="4458807"/>
                      <a:pt x="5442226" y="4457147"/>
                      <a:pt x="5459896" y="4452730"/>
                    </a:cubicBezTo>
                    <a:cubicBezTo>
                      <a:pt x="5473148" y="4443895"/>
                      <a:pt x="5487748" y="4436807"/>
                      <a:pt x="5499652" y="4426226"/>
                    </a:cubicBezTo>
                    <a:cubicBezTo>
                      <a:pt x="5527667" y="4401324"/>
                      <a:pt x="5543606" y="4358567"/>
                      <a:pt x="5579165" y="4346713"/>
                    </a:cubicBezTo>
                    <a:lnTo>
                      <a:pt x="5618922" y="4333460"/>
                    </a:lnTo>
                    <a:cubicBezTo>
                      <a:pt x="5632174" y="4320208"/>
                      <a:pt x="5643084" y="4304100"/>
                      <a:pt x="5658678" y="4293704"/>
                    </a:cubicBezTo>
                    <a:cubicBezTo>
                      <a:pt x="5670301" y="4285955"/>
                      <a:pt x="5686224" y="4287236"/>
                      <a:pt x="5698435" y="4280452"/>
                    </a:cubicBezTo>
                    <a:cubicBezTo>
                      <a:pt x="5726281" y="4264982"/>
                      <a:pt x="5751444" y="4245113"/>
                      <a:pt x="5777948" y="4227443"/>
                    </a:cubicBezTo>
                    <a:cubicBezTo>
                      <a:pt x="5791200" y="4218608"/>
                      <a:pt x="5806443" y="4212201"/>
                      <a:pt x="5817705" y="4200939"/>
                    </a:cubicBezTo>
                    <a:cubicBezTo>
                      <a:pt x="5855471" y="4163172"/>
                      <a:pt x="5833813" y="4181365"/>
                      <a:pt x="5883965" y="4147930"/>
                    </a:cubicBezTo>
                    <a:cubicBezTo>
                      <a:pt x="5888383" y="4134678"/>
                      <a:pt x="5888492" y="4119082"/>
                      <a:pt x="5897218" y="4108174"/>
                    </a:cubicBezTo>
                    <a:cubicBezTo>
                      <a:pt x="5907168" y="4095737"/>
                      <a:pt x="5925712" y="4092931"/>
                      <a:pt x="5936974" y="4081669"/>
                    </a:cubicBezTo>
                    <a:cubicBezTo>
                      <a:pt x="5948236" y="4070407"/>
                      <a:pt x="5954643" y="4055165"/>
                      <a:pt x="5963478" y="4041913"/>
                    </a:cubicBezTo>
                    <a:cubicBezTo>
                      <a:pt x="5967896" y="4024243"/>
                      <a:pt x="5974155" y="4006934"/>
                      <a:pt x="5976731" y="3988904"/>
                    </a:cubicBezTo>
                    <a:cubicBezTo>
                      <a:pt x="6006862" y="3777993"/>
                      <a:pt x="5973035" y="3924175"/>
                      <a:pt x="6003235" y="3803374"/>
                    </a:cubicBezTo>
                    <a:cubicBezTo>
                      <a:pt x="5998818" y="3728278"/>
                      <a:pt x="6001715" y="3652392"/>
                      <a:pt x="5989983" y="3578087"/>
                    </a:cubicBezTo>
                    <a:cubicBezTo>
                      <a:pt x="5988034" y="3565745"/>
                      <a:pt x="5973874" y="3558513"/>
                      <a:pt x="5963478" y="3551582"/>
                    </a:cubicBezTo>
                    <a:cubicBezTo>
                      <a:pt x="5947041" y="3540624"/>
                      <a:pt x="5927622" y="3534879"/>
                      <a:pt x="5910470" y="3525078"/>
                    </a:cubicBezTo>
                    <a:cubicBezTo>
                      <a:pt x="5838538" y="3483974"/>
                      <a:pt x="5903848" y="3509620"/>
                      <a:pt x="5830957" y="3485321"/>
                    </a:cubicBezTo>
                    <a:cubicBezTo>
                      <a:pt x="5822122" y="3472069"/>
                      <a:pt x="5816889" y="3455514"/>
                      <a:pt x="5804452" y="3445565"/>
                    </a:cubicBezTo>
                    <a:cubicBezTo>
                      <a:pt x="5793544" y="3436839"/>
                      <a:pt x="5777190" y="3438560"/>
                      <a:pt x="5764696" y="3432313"/>
                    </a:cubicBezTo>
                    <a:cubicBezTo>
                      <a:pt x="5750450" y="3425190"/>
                      <a:pt x="5739494" y="3412277"/>
                      <a:pt x="5724939" y="3405808"/>
                    </a:cubicBezTo>
                    <a:cubicBezTo>
                      <a:pt x="5699409" y="3394461"/>
                      <a:pt x="5671930" y="3388139"/>
                      <a:pt x="5645426" y="3379304"/>
                    </a:cubicBezTo>
                    <a:cubicBezTo>
                      <a:pt x="5645424" y="3379303"/>
                      <a:pt x="5565914" y="3352800"/>
                      <a:pt x="5565913" y="3352800"/>
                    </a:cubicBezTo>
                    <a:lnTo>
                      <a:pt x="5539409" y="3352800"/>
                    </a:lnTo>
                    <a:lnTo>
                      <a:pt x="543339" y="0"/>
                    </a:lnTo>
                    <a:lnTo>
                      <a:pt x="66261" y="503582"/>
                    </a:lnTo>
                    <a:lnTo>
                      <a:pt x="66261" y="503582"/>
                    </a:lnTo>
                  </a:path>
                </a:pathLst>
              </a:custGeom>
              <a:gradFill flip="none" rotWithShape="1">
                <a:gsLst>
                  <a:gs pos="100000">
                    <a:srgbClr val="FFFFC5">
                      <a:alpha val="20000"/>
                    </a:srgbClr>
                  </a:gs>
                  <a:gs pos="29000">
                    <a:srgbClr val="FFFFC5">
                      <a:alpha val="90000"/>
                    </a:srgbClr>
                  </a:gs>
                </a:gsLst>
                <a:lin ang="2700000" scaled="1"/>
                <a:tileRect/>
              </a:gradFill>
              <a:ln cmpd="sng">
                <a:solidFill>
                  <a:srgbClr val="FFFFC5">
                    <a:alpha val="50000"/>
                  </a:srgbClr>
                </a:solidFill>
                <a:prstDash val="dashDot"/>
                <a:extLst>
                  <a:ext uri="{C807C97D-BFC1-408E-A445-0C87EB9F89A2}">
                    <ask:lineSketchStyleProps xmlns:ask="http://schemas.microsoft.com/office/drawing/2018/sketchyshapes" sd="1219033472">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fill="none" extrusionOk="0">
                            <a:moveTo>
                              <a:pt x="0" y="424069"/>
                            </a:moveTo>
                            <a:cubicBezTo>
                              <a:pt x="1079738" y="2237130"/>
                              <a:pt x="1142368" y="2858436"/>
                              <a:pt x="2107096" y="4293704"/>
                            </a:cubicBezTo>
                            <a:cubicBezTo>
                              <a:pt x="2122447" y="4332590"/>
                              <a:pt x="2146473" y="4373677"/>
                              <a:pt x="2160105" y="4412974"/>
                            </a:cubicBezTo>
                            <a:cubicBezTo>
                              <a:pt x="2167221" y="4426912"/>
                              <a:pt x="2173291" y="4444153"/>
                              <a:pt x="2186609" y="4452730"/>
                            </a:cubicBezTo>
                            <a:cubicBezTo>
                              <a:pt x="2210300" y="4467538"/>
                              <a:pt x="2266123" y="4479234"/>
                              <a:pt x="2266122" y="4479234"/>
                            </a:cubicBezTo>
                            <a:cubicBezTo>
                              <a:pt x="2275867" y="4491552"/>
                              <a:pt x="2286015" y="4503547"/>
                              <a:pt x="2292626" y="4518991"/>
                            </a:cubicBezTo>
                            <a:cubicBezTo>
                              <a:pt x="2300329" y="4532144"/>
                              <a:pt x="2296550" y="4548395"/>
                              <a:pt x="2305878" y="4558747"/>
                            </a:cubicBezTo>
                            <a:cubicBezTo>
                              <a:pt x="2312232" y="4565091"/>
                              <a:pt x="2398189" y="4585100"/>
                              <a:pt x="2398644" y="4585252"/>
                            </a:cubicBezTo>
                            <a:cubicBezTo>
                              <a:pt x="2411356" y="4592895"/>
                              <a:pt x="2424317" y="4605858"/>
                              <a:pt x="2438400" y="4611756"/>
                            </a:cubicBezTo>
                            <a:cubicBezTo>
                              <a:pt x="2448873" y="4617519"/>
                              <a:pt x="2467218" y="4615429"/>
                              <a:pt x="2478157" y="4625008"/>
                            </a:cubicBezTo>
                            <a:cubicBezTo>
                              <a:pt x="2490311" y="4634712"/>
                              <a:pt x="2489183" y="4659093"/>
                              <a:pt x="2504661" y="4664765"/>
                            </a:cubicBezTo>
                            <a:cubicBezTo>
                              <a:pt x="2533255" y="4679516"/>
                              <a:pt x="2560207" y="4671862"/>
                              <a:pt x="2584174" y="4678017"/>
                            </a:cubicBezTo>
                            <a:cubicBezTo>
                              <a:pt x="2599687" y="4681861"/>
                              <a:pt x="2612124" y="4687785"/>
                              <a:pt x="2623931" y="4691269"/>
                            </a:cubicBezTo>
                            <a:cubicBezTo>
                              <a:pt x="2636409" y="4702441"/>
                              <a:pt x="2650131" y="4711524"/>
                              <a:pt x="2663687" y="4717774"/>
                            </a:cubicBezTo>
                            <a:cubicBezTo>
                              <a:pt x="2693538" y="4728169"/>
                              <a:pt x="2732327" y="4734504"/>
                              <a:pt x="2769705" y="4744278"/>
                            </a:cubicBezTo>
                            <a:cubicBezTo>
                              <a:pt x="2861927" y="4765645"/>
                              <a:pt x="2819839" y="4758893"/>
                              <a:pt x="2915478" y="4770782"/>
                            </a:cubicBezTo>
                            <a:cubicBezTo>
                              <a:pt x="2969398" y="4814881"/>
                              <a:pt x="2930199" y="4791441"/>
                              <a:pt x="3048000" y="4810539"/>
                            </a:cubicBezTo>
                            <a:cubicBezTo>
                              <a:pt x="3270486" y="4843435"/>
                              <a:pt x="3008828" y="4829402"/>
                              <a:pt x="3260035" y="4837043"/>
                            </a:cubicBezTo>
                            <a:cubicBezTo>
                              <a:pt x="3328103" y="4868657"/>
                              <a:pt x="3287682" y="4847663"/>
                              <a:pt x="3392557" y="4863547"/>
                            </a:cubicBezTo>
                            <a:cubicBezTo>
                              <a:pt x="3478395" y="4875887"/>
                              <a:pt x="3454462" y="4871968"/>
                              <a:pt x="3525078" y="4890052"/>
                            </a:cubicBezTo>
                            <a:cubicBezTo>
                              <a:pt x="3705808" y="4901380"/>
                              <a:pt x="4022836" y="4876189"/>
                              <a:pt x="4386470" y="4876800"/>
                            </a:cubicBezTo>
                            <a:cubicBezTo>
                              <a:pt x="4402750" y="4876525"/>
                              <a:pt x="4421810" y="4868837"/>
                              <a:pt x="4439478" y="4863547"/>
                            </a:cubicBezTo>
                            <a:cubicBezTo>
                              <a:pt x="4457310" y="4859393"/>
                              <a:pt x="4483167" y="4856716"/>
                              <a:pt x="4505739" y="4850295"/>
                            </a:cubicBezTo>
                            <a:cubicBezTo>
                              <a:pt x="4520012" y="4840653"/>
                              <a:pt x="4538612" y="4831654"/>
                              <a:pt x="4558748" y="4823791"/>
                            </a:cubicBezTo>
                            <a:cubicBezTo>
                              <a:pt x="4575928" y="4816970"/>
                              <a:pt x="4594473" y="4818099"/>
                              <a:pt x="4611757" y="4810539"/>
                            </a:cubicBezTo>
                            <a:cubicBezTo>
                              <a:pt x="4632443" y="4804718"/>
                              <a:pt x="4645893" y="4783090"/>
                              <a:pt x="4664765" y="4770782"/>
                            </a:cubicBezTo>
                            <a:cubicBezTo>
                              <a:pt x="4683242" y="4761559"/>
                              <a:pt x="4699878" y="4762765"/>
                              <a:pt x="4717774" y="4757530"/>
                            </a:cubicBezTo>
                            <a:cubicBezTo>
                              <a:pt x="4785483" y="4750088"/>
                              <a:pt x="4831008" y="4733631"/>
                              <a:pt x="4890052" y="4717774"/>
                            </a:cubicBezTo>
                            <a:cubicBezTo>
                              <a:pt x="4901012" y="4714181"/>
                              <a:pt x="4918624" y="4710367"/>
                              <a:pt x="4929809" y="4704521"/>
                            </a:cubicBezTo>
                            <a:cubicBezTo>
                              <a:pt x="4949303" y="4697683"/>
                              <a:pt x="4965224" y="4684201"/>
                              <a:pt x="4982818" y="4678017"/>
                            </a:cubicBezTo>
                            <a:cubicBezTo>
                              <a:pt x="5000004" y="4671930"/>
                              <a:pt x="5018564" y="4669244"/>
                              <a:pt x="5035826" y="4664765"/>
                            </a:cubicBezTo>
                            <a:cubicBezTo>
                              <a:pt x="5076764" y="4650592"/>
                              <a:pt x="5110460" y="4632576"/>
                              <a:pt x="5141844" y="4611756"/>
                            </a:cubicBezTo>
                            <a:cubicBezTo>
                              <a:pt x="5155660" y="4602891"/>
                              <a:pt x="5167336" y="4590631"/>
                              <a:pt x="5181600" y="4585252"/>
                            </a:cubicBezTo>
                            <a:cubicBezTo>
                              <a:pt x="5244567" y="4557820"/>
                              <a:pt x="5223051" y="4588533"/>
                              <a:pt x="5274365" y="4558747"/>
                            </a:cubicBezTo>
                            <a:cubicBezTo>
                              <a:pt x="5297994" y="4547983"/>
                              <a:pt x="5354157" y="4500804"/>
                              <a:pt x="5367131" y="4492487"/>
                            </a:cubicBezTo>
                            <a:cubicBezTo>
                              <a:pt x="5379510" y="4481154"/>
                              <a:pt x="5391787" y="4471545"/>
                              <a:pt x="5406887" y="4465982"/>
                            </a:cubicBezTo>
                            <a:cubicBezTo>
                              <a:pt x="5425190" y="4458822"/>
                              <a:pt x="5443592" y="4455662"/>
                              <a:pt x="5459896" y="4452730"/>
                            </a:cubicBezTo>
                            <a:cubicBezTo>
                              <a:pt x="5472500" y="4444056"/>
                              <a:pt x="5486330" y="4436286"/>
                              <a:pt x="5499652" y="4426226"/>
                            </a:cubicBezTo>
                            <a:cubicBezTo>
                              <a:pt x="5526425" y="4397037"/>
                              <a:pt x="5544849" y="4360763"/>
                              <a:pt x="5579165" y="4346713"/>
                            </a:cubicBezTo>
                            <a:cubicBezTo>
                              <a:pt x="5596327" y="4341170"/>
                              <a:pt x="5615067" y="4337068"/>
                              <a:pt x="5618922" y="4333460"/>
                            </a:cubicBezTo>
                            <a:cubicBezTo>
                              <a:pt x="5630260" y="4319917"/>
                              <a:pt x="5643151" y="4302532"/>
                              <a:pt x="5658678" y="4293704"/>
                            </a:cubicBezTo>
                            <a:cubicBezTo>
                              <a:pt x="5668537" y="4287411"/>
                              <a:pt x="5684728" y="4288017"/>
                              <a:pt x="5698435" y="4280452"/>
                            </a:cubicBezTo>
                            <a:cubicBezTo>
                              <a:pt x="5728356" y="4270663"/>
                              <a:pt x="5754131" y="4244111"/>
                              <a:pt x="5777948" y="4227443"/>
                            </a:cubicBezTo>
                            <a:cubicBezTo>
                              <a:pt x="5792296" y="4217427"/>
                              <a:pt x="5808679" y="4211892"/>
                              <a:pt x="5817705" y="4200939"/>
                            </a:cubicBezTo>
                            <a:cubicBezTo>
                              <a:pt x="5855032" y="4165310"/>
                              <a:pt x="5836021" y="4181822"/>
                              <a:pt x="5883965" y="4147930"/>
                            </a:cubicBezTo>
                            <a:cubicBezTo>
                              <a:pt x="5887178" y="4134719"/>
                              <a:pt x="5888255" y="4118924"/>
                              <a:pt x="5897218" y="4108174"/>
                            </a:cubicBezTo>
                            <a:cubicBezTo>
                              <a:pt x="5907511" y="4095601"/>
                              <a:pt x="5925651" y="4090182"/>
                              <a:pt x="5936974" y="4081669"/>
                            </a:cubicBezTo>
                            <a:cubicBezTo>
                              <a:pt x="5951105" y="4071366"/>
                              <a:pt x="5956927" y="4054808"/>
                              <a:pt x="5963478" y="4041913"/>
                            </a:cubicBezTo>
                            <a:cubicBezTo>
                              <a:pt x="5967239" y="4027236"/>
                              <a:pt x="5973833" y="4007102"/>
                              <a:pt x="5976731" y="3988904"/>
                            </a:cubicBezTo>
                            <a:cubicBezTo>
                              <a:pt x="6003466" y="3769784"/>
                              <a:pt x="5986922" y="3910059"/>
                              <a:pt x="6003235" y="3803374"/>
                            </a:cubicBezTo>
                            <a:cubicBezTo>
                              <a:pt x="5990212" y="3721478"/>
                              <a:pt x="6002850" y="3652203"/>
                              <a:pt x="5989983" y="3578087"/>
                            </a:cubicBezTo>
                            <a:cubicBezTo>
                              <a:pt x="5989096" y="3564431"/>
                              <a:pt x="5974493" y="3556455"/>
                              <a:pt x="5963478" y="3551582"/>
                            </a:cubicBezTo>
                            <a:cubicBezTo>
                              <a:pt x="5948137" y="3539388"/>
                              <a:pt x="5925420" y="3534108"/>
                              <a:pt x="5910470" y="3525078"/>
                            </a:cubicBezTo>
                            <a:cubicBezTo>
                              <a:pt x="5834558" y="3480456"/>
                              <a:pt x="5906521" y="3508728"/>
                              <a:pt x="5830957" y="3485321"/>
                            </a:cubicBezTo>
                            <a:cubicBezTo>
                              <a:pt x="5824789" y="3472793"/>
                              <a:pt x="5817081" y="3457288"/>
                              <a:pt x="5804452" y="3445565"/>
                            </a:cubicBezTo>
                            <a:cubicBezTo>
                              <a:pt x="5793706" y="3438531"/>
                              <a:pt x="5778382" y="3437341"/>
                              <a:pt x="5764696" y="3432313"/>
                            </a:cubicBezTo>
                            <a:cubicBezTo>
                              <a:pt x="5748608" y="3426480"/>
                              <a:pt x="5736740" y="3412017"/>
                              <a:pt x="5724939" y="3405808"/>
                            </a:cubicBezTo>
                            <a:cubicBezTo>
                              <a:pt x="5701425" y="3396650"/>
                              <a:pt x="5672696" y="3388072"/>
                              <a:pt x="5645426" y="3379304"/>
                            </a:cubicBezTo>
                            <a:cubicBezTo>
                              <a:pt x="5645424" y="3379302"/>
                              <a:pt x="5565914" y="3352800"/>
                              <a:pt x="5565913" y="3352800"/>
                            </a:cubicBezTo>
                            <a:cubicBezTo>
                              <a:pt x="5553972" y="3354604"/>
                              <a:pt x="5551979" y="3353277"/>
                              <a:pt x="5539409" y="3352800"/>
                            </a:cubicBezTo>
                            <a:cubicBezTo>
                              <a:pt x="4430250" y="2663782"/>
                              <a:pt x="1319206" y="657458"/>
                              <a:pt x="543339" y="0"/>
                            </a:cubicBezTo>
                            <a:cubicBezTo>
                              <a:pt x="387746" y="117503"/>
                              <a:pt x="132717" y="437297"/>
                              <a:pt x="66261" y="503582"/>
                            </a:cubicBezTo>
                            <a:lnTo>
                              <a:pt x="66261" y="503582"/>
                            </a:lnTo>
                          </a:path>
                          <a:path w="6003235" h="4890052" stroke="0" extrusionOk="0">
                            <a:moveTo>
                              <a:pt x="0" y="424069"/>
                            </a:moveTo>
                            <a:cubicBezTo>
                              <a:pt x="803959" y="2148619"/>
                              <a:pt x="1034460" y="2566423"/>
                              <a:pt x="2107096" y="4293704"/>
                            </a:cubicBezTo>
                            <a:cubicBezTo>
                              <a:pt x="2132052" y="4334995"/>
                              <a:pt x="2133268" y="4374296"/>
                              <a:pt x="2160105" y="4412974"/>
                            </a:cubicBezTo>
                            <a:cubicBezTo>
                              <a:pt x="2165719" y="4428692"/>
                              <a:pt x="2172973" y="4445009"/>
                              <a:pt x="2186609" y="4452730"/>
                            </a:cubicBezTo>
                            <a:cubicBezTo>
                              <a:pt x="2210300" y="4467537"/>
                              <a:pt x="2266123" y="4479234"/>
                              <a:pt x="2266122" y="4479234"/>
                            </a:cubicBezTo>
                            <a:cubicBezTo>
                              <a:pt x="2275761" y="4492581"/>
                              <a:pt x="2286284" y="4503137"/>
                              <a:pt x="2292626" y="4518991"/>
                            </a:cubicBezTo>
                            <a:cubicBezTo>
                              <a:pt x="2297402" y="4531260"/>
                              <a:pt x="2294757" y="4550041"/>
                              <a:pt x="2305878" y="4558747"/>
                            </a:cubicBezTo>
                            <a:cubicBezTo>
                              <a:pt x="2312211" y="4565029"/>
                              <a:pt x="2398171" y="4585153"/>
                              <a:pt x="2398644" y="4585252"/>
                            </a:cubicBezTo>
                            <a:cubicBezTo>
                              <a:pt x="2414430" y="4595506"/>
                              <a:pt x="2426545" y="4605208"/>
                              <a:pt x="2438400" y="4611756"/>
                            </a:cubicBezTo>
                            <a:cubicBezTo>
                              <a:pt x="2449431" y="4617766"/>
                              <a:pt x="2468403" y="4617226"/>
                              <a:pt x="2478157" y="4625008"/>
                            </a:cubicBezTo>
                            <a:cubicBezTo>
                              <a:pt x="2490994" y="4635554"/>
                              <a:pt x="2490534" y="4658869"/>
                              <a:pt x="2504661" y="4664765"/>
                            </a:cubicBezTo>
                            <a:cubicBezTo>
                              <a:pt x="2530683" y="4679846"/>
                              <a:pt x="2559445" y="4674027"/>
                              <a:pt x="2584174" y="4678017"/>
                            </a:cubicBezTo>
                            <a:cubicBezTo>
                              <a:pt x="2598747" y="4680228"/>
                              <a:pt x="2610998" y="4685351"/>
                              <a:pt x="2623931" y="4691269"/>
                            </a:cubicBezTo>
                            <a:cubicBezTo>
                              <a:pt x="2634922" y="4700475"/>
                              <a:pt x="2646263" y="4710636"/>
                              <a:pt x="2663687" y="4717774"/>
                            </a:cubicBezTo>
                            <a:cubicBezTo>
                              <a:pt x="2690813" y="4729718"/>
                              <a:pt x="2733418" y="4735979"/>
                              <a:pt x="2769705" y="4744278"/>
                            </a:cubicBezTo>
                            <a:cubicBezTo>
                              <a:pt x="2862807" y="4756123"/>
                              <a:pt x="2809671" y="4756207"/>
                              <a:pt x="2915478" y="4770782"/>
                            </a:cubicBezTo>
                            <a:cubicBezTo>
                              <a:pt x="2964380" y="4828564"/>
                              <a:pt x="2932549" y="4797648"/>
                              <a:pt x="3048000" y="4810539"/>
                            </a:cubicBezTo>
                            <a:cubicBezTo>
                              <a:pt x="3235897" y="4864083"/>
                              <a:pt x="3062728" y="4797055"/>
                              <a:pt x="3260035" y="4837043"/>
                            </a:cubicBezTo>
                            <a:cubicBezTo>
                              <a:pt x="3328148" y="4867810"/>
                              <a:pt x="3278233" y="4846207"/>
                              <a:pt x="3392557" y="4863547"/>
                            </a:cubicBezTo>
                            <a:cubicBezTo>
                              <a:pt x="3479032" y="4880506"/>
                              <a:pt x="3451615" y="4874176"/>
                              <a:pt x="3525078" y="4890052"/>
                            </a:cubicBezTo>
                            <a:cubicBezTo>
                              <a:pt x="3667077" y="4871105"/>
                              <a:pt x="3967948" y="4943122"/>
                              <a:pt x="4386470" y="4876800"/>
                            </a:cubicBezTo>
                            <a:cubicBezTo>
                              <a:pt x="4407430" y="4878643"/>
                              <a:pt x="4421385" y="4868447"/>
                              <a:pt x="4439478" y="4863547"/>
                            </a:cubicBezTo>
                            <a:cubicBezTo>
                              <a:pt x="4459537" y="4862533"/>
                              <a:pt x="4481839" y="4852306"/>
                              <a:pt x="4505739" y="4850295"/>
                            </a:cubicBezTo>
                            <a:cubicBezTo>
                              <a:pt x="4524714" y="4841869"/>
                              <a:pt x="4540196" y="4829587"/>
                              <a:pt x="4558748" y="4823791"/>
                            </a:cubicBezTo>
                            <a:cubicBezTo>
                              <a:pt x="4576602" y="4817900"/>
                              <a:pt x="4592050" y="4819434"/>
                              <a:pt x="4611757" y="4810539"/>
                            </a:cubicBezTo>
                            <a:cubicBezTo>
                              <a:pt x="4631347" y="4801175"/>
                              <a:pt x="4644020" y="4777544"/>
                              <a:pt x="4664765" y="4770782"/>
                            </a:cubicBezTo>
                            <a:cubicBezTo>
                              <a:pt x="4683709" y="4760644"/>
                              <a:pt x="4701382" y="4759072"/>
                              <a:pt x="4717774" y="4757530"/>
                            </a:cubicBezTo>
                            <a:cubicBezTo>
                              <a:pt x="4779815" y="4743121"/>
                              <a:pt x="4828363" y="4736226"/>
                              <a:pt x="4890052" y="4717774"/>
                            </a:cubicBezTo>
                            <a:cubicBezTo>
                              <a:pt x="4902180" y="4713986"/>
                              <a:pt x="4917262" y="4710817"/>
                              <a:pt x="4929809" y="4704521"/>
                            </a:cubicBezTo>
                            <a:cubicBezTo>
                              <a:pt x="4949180" y="4696498"/>
                              <a:pt x="4963822" y="4686819"/>
                              <a:pt x="4982818" y="4678017"/>
                            </a:cubicBezTo>
                            <a:cubicBezTo>
                              <a:pt x="5002018" y="4672238"/>
                              <a:pt x="5017549" y="4667200"/>
                              <a:pt x="5035826" y="4664765"/>
                            </a:cubicBezTo>
                            <a:cubicBezTo>
                              <a:pt x="5075808" y="4647243"/>
                              <a:pt x="5109920" y="4634659"/>
                              <a:pt x="5141844" y="4611756"/>
                            </a:cubicBezTo>
                            <a:cubicBezTo>
                              <a:pt x="5155509" y="4603316"/>
                              <a:pt x="5167410" y="4592623"/>
                              <a:pt x="5181600" y="4585252"/>
                            </a:cubicBezTo>
                            <a:cubicBezTo>
                              <a:pt x="5243623" y="4562296"/>
                              <a:pt x="5220502" y="4581508"/>
                              <a:pt x="5274365" y="4558747"/>
                            </a:cubicBezTo>
                            <a:cubicBezTo>
                              <a:pt x="5294624" y="4548895"/>
                              <a:pt x="5355056" y="4502928"/>
                              <a:pt x="5367131" y="4492487"/>
                            </a:cubicBezTo>
                            <a:cubicBezTo>
                              <a:pt x="5380621" y="4482664"/>
                              <a:pt x="5391414" y="4470767"/>
                              <a:pt x="5406887" y="4465982"/>
                            </a:cubicBezTo>
                            <a:cubicBezTo>
                              <a:pt x="5421699" y="4459704"/>
                              <a:pt x="5442251" y="4457527"/>
                              <a:pt x="5459896" y="4452730"/>
                            </a:cubicBezTo>
                            <a:cubicBezTo>
                              <a:pt x="5471202" y="4441669"/>
                              <a:pt x="5487952" y="4436587"/>
                              <a:pt x="5499652" y="4426226"/>
                            </a:cubicBezTo>
                            <a:cubicBezTo>
                              <a:pt x="5530216" y="4404458"/>
                              <a:pt x="5550851" y="4359809"/>
                              <a:pt x="5579165" y="4346713"/>
                            </a:cubicBezTo>
                            <a:cubicBezTo>
                              <a:pt x="5591189" y="4343590"/>
                              <a:pt x="5614132" y="4334328"/>
                              <a:pt x="5618922" y="4333460"/>
                            </a:cubicBezTo>
                            <a:cubicBezTo>
                              <a:pt x="5632427" y="4317647"/>
                              <a:pt x="5643610" y="4302545"/>
                              <a:pt x="5658678" y="4293704"/>
                            </a:cubicBezTo>
                            <a:cubicBezTo>
                              <a:pt x="5668362" y="4286106"/>
                              <a:pt x="5687637" y="4285037"/>
                              <a:pt x="5698435" y="4280452"/>
                            </a:cubicBezTo>
                            <a:cubicBezTo>
                              <a:pt x="5728794" y="4263004"/>
                              <a:pt x="5753042" y="4244989"/>
                              <a:pt x="5777948" y="4227443"/>
                            </a:cubicBezTo>
                            <a:cubicBezTo>
                              <a:pt x="5791818" y="4216214"/>
                              <a:pt x="5807166" y="4209484"/>
                              <a:pt x="5817705" y="4200939"/>
                            </a:cubicBezTo>
                            <a:cubicBezTo>
                              <a:pt x="5855088" y="4165075"/>
                              <a:pt x="5830880" y="4178222"/>
                              <a:pt x="5883965" y="4147930"/>
                            </a:cubicBezTo>
                            <a:cubicBezTo>
                              <a:pt x="5889709" y="4135746"/>
                              <a:pt x="5886392" y="4119669"/>
                              <a:pt x="5897218" y="4108174"/>
                            </a:cubicBezTo>
                            <a:cubicBezTo>
                              <a:pt x="5906204" y="4096075"/>
                              <a:pt x="5925695" y="4092080"/>
                              <a:pt x="5936974" y="4081669"/>
                            </a:cubicBezTo>
                            <a:cubicBezTo>
                              <a:pt x="5946938" y="4070889"/>
                              <a:pt x="5954452" y="4058055"/>
                              <a:pt x="5963478" y="4041913"/>
                            </a:cubicBezTo>
                            <a:cubicBezTo>
                              <a:pt x="5967555" y="4023944"/>
                              <a:pt x="5977525" y="4007240"/>
                              <a:pt x="5976731" y="3988904"/>
                            </a:cubicBezTo>
                            <a:cubicBezTo>
                              <a:pt x="5993361" y="3776703"/>
                              <a:pt x="5963581" y="3928316"/>
                              <a:pt x="6003235" y="3803374"/>
                            </a:cubicBezTo>
                            <a:cubicBezTo>
                              <a:pt x="5993436" y="3722010"/>
                              <a:pt x="6002554" y="3641767"/>
                              <a:pt x="5989983" y="3578087"/>
                            </a:cubicBezTo>
                            <a:cubicBezTo>
                              <a:pt x="5986999" y="3567248"/>
                              <a:pt x="5973623" y="3559141"/>
                              <a:pt x="5963478" y="3551582"/>
                            </a:cubicBezTo>
                            <a:cubicBezTo>
                              <a:pt x="5943492" y="3541477"/>
                              <a:pt x="5928143" y="3536308"/>
                              <a:pt x="5910470" y="3525078"/>
                            </a:cubicBezTo>
                            <a:cubicBezTo>
                              <a:pt x="5827730" y="3482098"/>
                              <a:pt x="5903774" y="3507704"/>
                              <a:pt x="5830957" y="3485321"/>
                            </a:cubicBezTo>
                            <a:cubicBezTo>
                              <a:pt x="5822568" y="3471215"/>
                              <a:pt x="5818546" y="3453790"/>
                              <a:pt x="5804452" y="3445565"/>
                            </a:cubicBezTo>
                            <a:cubicBezTo>
                              <a:pt x="5794198" y="3436388"/>
                              <a:pt x="5778768" y="3437225"/>
                              <a:pt x="5764696" y="3432313"/>
                            </a:cubicBezTo>
                            <a:cubicBezTo>
                              <a:pt x="5750895" y="3427700"/>
                              <a:pt x="5741763" y="3410153"/>
                              <a:pt x="5724939" y="3405808"/>
                            </a:cubicBezTo>
                            <a:cubicBezTo>
                              <a:pt x="5702923" y="3394677"/>
                              <a:pt x="5671727" y="3385626"/>
                              <a:pt x="5645426" y="3379304"/>
                            </a:cubicBezTo>
                            <a:cubicBezTo>
                              <a:pt x="5645423" y="3379303"/>
                              <a:pt x="5565915" y="3352801"/>
                              <a:pt x="5565913" y="3352800"/>
                            </a:cubicBezTo>
                            <a:cubicBezTo>
                              <a:pt x="5556806" y="3354561"/>
                              <a:pt x="5552322" y="3354432"/>
                              <a:pt x="5539409" y="3352800"/>
                            </a:cubicBezTo>
                            <a:cubicBezTo>
                              <a:pt x="4127353" y="2277078"/>
                              <a:pt x="2953875" y="1415595"/>
                              <a:pt x="543339" y="0"/>
                            </a:cubicBezTo>
                            <a:cubicBezTo>
                              <a:pt x="351247" y="181024"/>
                              <a:pt x="127672" y="417240"/>
                              <a:pt x="66261" y="503582"/>
                            </a:cubicBezTo>
                            <a:lnTo>
                              <a:pt x="66261" y="503582"/>
                            </a:ln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a:extLst>
                <a:ext uri="{FF2B5EF4-FFF2-40B4-BE49-F238E27FC236}">
                  <a16:creationId xmlns:a16="http://schemas.microsoft.com/office/drawing/2014/main" id="{C7B65B17-AE0D-4BB6-BAE7-1D52953689F6}"/>
                </a:ext>
              </a:extLst>
            </p:cNvPr>
            <p:cNvGrpSpPr/>
            <p:nvPr/>
          </p:nvGrpSpPr>
          <p:grpSpPr>
            <a:xfrm>
              <a:off x="212455" y="4248495"/>
              <a:ext cx="1652257" cy="720898"/>
              <a:chOff x="5044542" y="1855633"/>
              <a:chExt cx="4944629" cy="2157396"/>
            </a:xfrm>
          </p:grpSpPr>
          <p:sp>
            <p:nvSpPr>
              <p:cNvPr id="88" name="Oval 87">
                <a:extLst>
                  <a:ext uri="{FF2B5EF4-FFF2-40B4-BE49-F238E27FC236}">
                    <a16:creationId xmlns:a16="http://schemas.microsoft.com/office/drawing/2014/main" id="{DFED54CE-2EB8-4136-83B3-9A33D40162F2}"/>
                  </a:ext>
                </a:extLst>
              </p:cNvPr>
              <p:cNvSpPr/>
              <p:nvPr/>
            </p:nvSpPr>
            <p:spPr>
              <a:xfrm>
                <a:off x="6804694" y="2785351"/>
                <a:ext cx="3184477" cy="1227678"/>
              </a:xfrm>
              <a:prstGeom prst="ellipse">
                <a:avLst/>
              </a:prstGeom>
              <a:noFill/>
              <a:ln w="254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descr="A picture containing shape&#10;&#10;Description automatically generated">
                <a:extLst>
                  <a:ext uri="{FF2B5EF4-FFF2-40B4-BE49-F238E27FC236}">
                    <a16:creationId xmlns:a16="http://schemas.microsoft.com/office/drawing/2014/main" id="{9B5ED05A-BCA9-4686-8F73-2D2D73D7D619}"/>
                  </a:ext>
                </a:extLst>
              </p:cNvPr>
              <p:cNvPicPr>
                <a:picLocks noChangeAspect="1"/>
              </p:cNvPicPr>
              <p:nvPr/>
            </p:nvPicPr>
            <p:blipFill rotWithShape="1">
              <a:blip r:embed="rId3">
                <a:lum bright="70000" contrast="-70000"/>
              </a:blip>
              <a:srcRect l="32963" r="31296" b="14815"/>
              <a:stretch/>
            </p:blipFill>
            <p:spPr>
              <a:xfrm>
                <a:off x="8081874" y="1868280"/>
                <a:ext cx="540017" cy="1287087"/>
              </a:xfrm>
              <a:prstGeom prst="rect">
                <a:avLst/>
              </a:prstGeom>
            </p:spPr>
          </p:pic>
          <p:pic>
            <p:nvPicPr>
              <p:cNvPr id="84" name="Picture 83" descr="A picture containing shape&#10;&#10;Description automatically generated">
                <a:extLst>
                  <a:ext uri="{FF2B5EF4-FFF2-40B4-BE49-F238E27FC236}">
                    <a16:creationId xmlns:a16="http://schemas.microsoft.com/office/drawing/2014/main" id="{053D7232-C124-4DAF-93D4-C07D125112B8}"/>
                  </a:ext>
                </a:extLst>
              </p:cNvPr>
              <p:cNvPicPr>
                <a:picLocks noChangeAspect="1"/>
              </p:cNvPicPr>
              <p:nvPr/>
            </p:nvPicPr>
            <p:blipFill rotWithShape="1">
              <a:blip r:embed="rId3">
                <a:lum bright="70000" contrast="-70000"/>
              </a:blip>
              <a:srcRect l="32963" r="31296" b="14815"/>
              <a:stretch/>
            </p:blipFill>
            <p:spPr>
              <a:xfrm>
                <a:off x="7647174" y="1982973"/>
                <a:ext cx="621390" cy="1481032"/>
              </a:xfrm>
              <a:prstGeom prst="rect">
                <a:avLst/>
              </a:prstGeom>
            </p:spPr>
          </p:pic>
          <p:sp>
            <p:nvSpPr>
              <p:cNvPr id="85" name="Oval 84">
                <a:extLst>
                  <a:ext uri="{FF2B5EF4-FFF2-40B4-BE49-F238E27FC236}">
                    <a16:creationId xmlns:a16="http://schemas.microsoft.com/office/drawing/2014/main" id="{8106F448-0CA1-4468-98ED-9B6B1784BABB}"/>
                  </a:ext>
                </a:extLst>
              </p:cNvPr>
              <p:cNvSpPr/>
              <p:nvPr/>
            </p:nvSpPr>
            <p:spPr>
              <a:xfrm>
                <a:off x="5044542" y="1855633"/>
                <a:ext cx="1705700" cy="773720"/>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Picture 85" descr="A picture containing shape&#10;&#10;Description automatically generated">
                <a:extLst>
                  <a:ext uri="{FF2B5EF4-FFF2-40B4-BE49-F238E27FC236}">
                    <a16:creationId xmlns:a16="http://schemas.microsoft.com/office/drawing/2014/main" id="{C6559B4A-26BC-40B1-BC2A-0D179FF3F371}"/>
                  </a:ext>
                </a:extLst>
              </p:cNvPr>
              <p:cNvPicPr>
                <a:picLocks noChangeAspect="1"/>
              </p:cNvPicPr>
              <p:nvPr/>
            </p:nvPicPr>
            <p:blipFill rotWithShape="1">
              <a:blip r:embed="rId3">
                <a:lum bright="70000" contrast="-70000"/>
              </a:blip>
              <a:srcRect l="32963" r="31296" b="14815"/>
              <a:stretch/>
            </p:blipFill>
            <p:spPr>
              <a:xfrm>
                <a:off x="8505283" y="2132456"/>
                <a:ext cx="695365" cy="1657345"/>
              </a:xfrm>
              <a:prstGeom prst="rect">
                <a:avLst/>
              </a:prstGeom>
            </p:spPr>
          </p:pic>
        </p:grpSp>
        <p:pic>
          <p:nvPicPr>
            <p:cNvPr id="15" name="Picture 14" descr="A picture containing shape&#10;&#10;Description automatically generated">
              <a:extLst>
                <a:ext uri="{FF2B5EF4-FFF2-40B4-BE49-F238E27FC236}">
                  <a16:creationId xmlns:a16="http://schemas.microsoft.com/office/drawing/2014/main" id="{C042BF09-374A-452E-9BDA-C129196FD96B}"/>
                </a:ext>
              </a:extLst>
            </p:cNvPr>
            <p:cNvPicPr>
              <a:picLocks noChangeAspect="1"/>
            </p:cNvPicPr>
            <p:nvPr/>
          </p:nvPicPr>
          <p:blipFill rotWithShape="1">
            <a:blip r:embed="rId3"/>
            <a:srcRect l="32963" r="31296" b="14815"/>
            <a:stretch/>
          </p:blipFill>
          <p:spPr>
            <a:xfrm>
              <a:off x="436618" y="3826447"/>
              <a:ext cx="232358" cy="553805"/>
            </a:xfrm>
            <a:prstGeom prst="rect">
              <a:avLst/>
            </a:prstGeom>
          </p:spPr>
        </p:pic>
        <p:pic>
          <p:nvPicPr>
            <p:cNvPr id="89" name="Picture 88" descr="A picture containing shape&#10;&#10;Description automatically generated">
              <a:extLst>
                <a:ext uri="{FF2B5EF4-FFF2-40B4-BE49-F238E27FC236}">
                  <a16:creationId xmlns:a16="http://schemas.microsoft.com/office/drawing/2014/main" id="{A7A6B43A-AE72-4B78-8394-FCF2D7BB6CEA}"/>
                </a:ext>
              </a:extLst>
            </p:cNvPr>
            <p:cNvPicPr>
              <a:picLocks noChangeAspect="1"/>
            </p:cNvPicPr>
            <p:nvPr/>
          </p:nvPicPr>
          <p:blipFill rotWithShape="1">
            <a:blip r:embed="rId3"/>
            <a:srcRect l="32963" r="31296" b="14815"/>
            <a:stretch/>
          </p:blipFill>
          <p:spPr>
            <a:xfrm>
              <a:off x="260389" y="3905943"/>
              <a:ext cx="232358" cy="553805"/>
            </a:xfrm>
            <a:prstGeom prst="rect">
              <a:avLst/>
            </a:prstGeom>
          </p:spPr>
        </p:pic>
      </p:grpSp>
      <p:sp>
        <p:nvSpPr>
          <p:cNvPr id="90" name="TextBox 89">
            <a:extLst>
              <a:ext uri="{FF2B5EF4-FFF2-40B4-BE49-F238E27FC236}">
                <a16:creationId xmlns:a16="http://schemas.microsoft.com/office/drawing/2014/main" id="{8B733BF2-FFA8-48AC-856B-581D52FDD5D1}"/>
              </a:ext>
            </a:extLst>
          </p:cNvPr>
          <p:cNvSpPr txBox="1"/>
          <p:nvPr/>
        </p:nvSpPr>
        <p:spPr>
          <a:xfrm>
            <a:off x="2103068" y="5142363"/>
            <a:ext cx="7783882" cy="523220"/>
          </a:xfrm>
          <a:prstGeom prst="rect">
            <a:avLst/>
          </a:prstGeom>
          <a:noFill/>
        </p:spPr>
        <p:txBody>
          <a:bodyPr wrap="square" rtlCol="0">
            <a:spAutoFit/>
          </a:bodyPr>
          <a:lstStyle/>
          <a:p>
            <a:pPr marL="228600" indent="-228600">
              <a:tabLst>
                <a:tab pos="4397375" algn="l"/>
              </a:tabLst>
            </a:pPr>
            <a:r>
              <a:rPr lang="en-US" sz="2800" dirty="0">
                <a:latin typeface="Gill Sans MT" panose="020B0502020104020203" pitchFamily="34" charset="0"/>
              </a:rPr>
              <a:t>How to communicate structural construals?</a:t>
            </a:r>
          </a:p>
        </p:txBody>
      </p:sp>
      <p:sp>
        <p:nvSpPr>
          <p:cNvPr id="19" name="Speech Bubble: Oval 18">
            <a:extLst>
              <a:ext uri="{FF2B5EF4-FFF2-40B4-BE49-F238E27FC236}">
                <a16:creationId xmlns:a16="http://schemas.microsoft.com/office/drawing/2014/main" id="{1396784B-3FB3-4639-9E2A-5FA91B248F62}"/>
              </a:ext>
            </a:extLst>
          </p:cNvPr>
          <p:cNvSpPr/>
          <p:nvPr/>
        </p:nvSpPr>
        <p:spPr>
          <a:xfrm>
            <a:off x="1159857" y="5050015"/>
            <a:ext cx="842962" cy="625919"/>
          </a:xfrm>
          <a:prstGeom prst="wedgeEllipse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picture containing shape&#10;&#10;Description automatically generated">
            <a:extLst>
              <a:ext uri="{FF2B5EF4-FFF2-40B4-BE49-F238E27FC236}">
                <a16:creationId xmlns:a16="http://schemas.microsoft.com/office/drawing/2014/main" id="{987E73CB-6ABA-4DAD-B2AC-B735B6700732}"/>
              </a:ext>
            </a:extLst>
          </p:cNvPr>
          <p:cNvPicPr>
            <a:picLocks noChangeAspect="1"/>
          </p:cNvPicPr>
          <p:nvPr/>
        </p:nvPicPr>
        <p:blipFill rotWithShape="1">
          <a:blip r:embed="rId5"/>
          <a:srcRect b="13095"/>
          <a:stretch/>
        </p:blipFill>
        <p:spPr>
          <a:xfrm>
            <a:off x="1252329" y="5049104"/>
            <a:ext cx="644505" cy="560105"/>
          </a:xfrm>
          <a:prstGeom prst="rect">
            <a:avLst/>
          </a:prstGeom>
        </p:spPr>
      </p:pic>
      <p:sp>
        <p:nvSpPr>
          <p:cNvPr id="92" name="TextBox 91">
            <a:extLst>
              <a:ext uri="{FF2B5EF4-FFF2-40B4-BE49-F238E27FC236}">
                <a16:creationId xmlns:a16="http://schemas.microsoft.com/office/drawing/2014/main" id="{485ADD6F-8A8F-489E-9D29-CBD828259D54}"/>
              </a:ext>
            </a:extLst>
          </p:cNvPr>
          <p:cNvSpPr txBox="1"/>
          <p:nvPr/>
        </p:nvSpPr>
        <p:spPr>
          <a:xfrm>
            <a:off x="7284974" y="5865062"/>
            <a:ext cx="992300" cy="646331"/>
          </a:xfrm>
          <a:prstGeom prst="rect">
            <a:avLst/>
          </a:prstGeom>
          <a:noFill/>
        </p:spPr>
        <p:txBody>
          <a:bodyPr wrap="square" rtlCol="0">
            <a:spAutoFit/>
          </a:bodyPr>
          <a:lstStyle/>
          <a:p>
            <a:pPr marL="228600" indent="-228600">
              <a:tabLst>
                <a:tab pos="4397375" algn="l"/>
              </a:tabLst>
            </a:pPr>
            <a:r>
              <a:rPr lang="en-US" sz="3600" b="1" dirty="0">
                <a:solidFill>
                  <a:srgbClr val="00B050"/>
                </a:solidFill>
                <a:latin typeface="Gill Sans MT" panose="020B0502020104020203" pitchFamily="34" charset="0"/>
              </a:rPr>
              <a:t>+</a:t>
            </a:r>
            <a:r>
              <a:rPr lang="en-US" sz="3600" b="1" dirty="0">
                <a:latin typeface="Gill Sans MT" panose="020B0502020104020203" pitchFamily="34" charset="0"/>
              </a:rPr>
              <a:t>/</a:t>
            </a:r>
            <a:r>
              <a:rPr lang="en-US" sz="3600" b="1" dirty="0">
                <a:solidFill>
                  <a:srgbClr val="C00000"/>
                </a:solidFill>
                <a:latin typeface="Gill Sans MT" panose="020B0502020104020203" pitchFamily="34" charset="0"/>
              </a:rPr>
              <a:t>-</a:t>
            </a:r>
          </a:p>
        </p:txBody>
      </p:sp>
    </p:spTree>
    <p:extLst>
      <p:ext uri="{BB962C8B-B14F-4D97-AF65-F5344CB8AC3E}">
        <p14:creationId xmlns:p14="http://schemas.microsoft.com/office/powerpoint/2010/main" val="997646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9B286B2-1EE0-484F-B444-1F58BD294A68}"/>
              </a:ext>
            </a:extLst>
          </p:cNvPr>
          <p:cNvSpPr/>
          <p:nvPr/>
        </p:nvSpPr>
        <p:spPr>
          <a:xfrm>
            <a:off x="8172450" y="218989"/>
            <a:ext cx="3314700" cy="26057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Gill Sans Nova" panose="020B0602020104020203" pitchFamily="34" charset="0"/>
              </a:rPr>
              <a:t>Thanks!</a:t>
            </a:r>
          </a:p>
        </p:txBody>
      </p:sp>
      <p:sp>
        <p:nvSpPr>
          <p:cNvPr id="7" name="Title 3">
            <a:extLst>
              <a:ext uri="{FF2B5EF4-FFF2-40B4-BE49-F238E27FC236}">
                <a16:creationId xmlns:a16="http://schemas.microsoft.com/office/drawing/2014/main" id="{F1D6FCDC-CDA7-469C-AE7F-1A76D9F20E37}"/>
              </a:ext>
            </a:extLst>
          </p:cNvPr>
          <p:cNvSpPr txBox="1">
            <a:spLocks/>
          </p:cNvSpPr>
          <p:nvPr/>
        </p:nvSpPr>
        <p:spPr>
          <a:xfrm>
            <a:off x="1151153" y="1055447"/>
            <a:ext cx="2065035" cy="165819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4400" dirty="0">
                <a:solidFill>
                  <a:schemeClr val="bg1"/>
                </a:solidFill>
                <a:latin typeface="Gill Sans Nova" panose="020B0602020104020203" pitchFamily="34" charset="0"/>
              </a:rPr>
              <a:t>Thanks!</a:t>
            </a:r>
          </a:p>
        </p:txBody>
      </p:sp>
      <p:sp>
        <p:nvSpPr>
          <p:cNvPr id="16" name="Rectangle 15">
            <a:extLst>
              <a:ext uri="{FF2B5EF4-FFF2-40B4-BE49-F238E27FC236}">
                <a16:creationId xmlns:a16="http://schemas.microsoft.com/office/drawing/2014/main" id="{274CF297-6D8F-43F4-8EBF-277144EB8E12}"/>
              </a:ext>
            </a:extLst>
          </p:cNvPr>
          <p:cNvSpPr/>
          <p:nvPr/>
        </p:nvSpPr>
        <p:spPr>
          <a:xfrm>
            <a:off x="6454609" y="4122344"/>
            <a:ext cx="5911662" cy="954107"/>
          </a:xfrm>
          <a:prstGeom prst="rect">
            <a:avLst/>
          </a:prstGeom>
        </p:spPr>
        <p:txBody>
          <a:bodyPr wrap="square">
            <a:spAutoFit/>
          </a:bodyPr>
          <a:lstStyle/>
          <a:p>
            <a:pPr marL="231775" indent="-231775"/>
            <a:r>
              <a:rPr lang="en-US" sz="2800" dirty="0">
                <a:latin typeface="Gill Sans Nova" panose="020B0602020104020203" pitchFamily="34" charset="0"/>
                <a:ea typeface="Cambria" panose="02040503050406030204" pitchFamily="18" charset="0"/>
                <a:cs typeface="Helvetica" panose="020B0604020202020204" pitchFamily="34" charset="0"/>
                <a:hlinkClick r:id="rId3"/>
              </a:rPr>
              <a:t>github.com/</a:t>
            </a:r>
            <a:r>
              <a:rPr lang="en-US" sz="2800" dirty="0" err="1">
                <a:latin typeface="Gill Sans Nova" panose="020B0602020104020203" pitchFamily="34" charset="0"/>
                <a:ea typeface="Cambria" panose="02040503050406030204" pitchFamily="18" charset="0"/>
                <a:cs typeface="Helvetica" panose="020B0604020202020204" pitchFamily="34" charset="0"/>
                <a:hlinkClick r:id="rId3"/>
              </a:rPr>
              <a:t>mariannazhang</a:t>
            </a:r>
            <a:r>
              <a:rPr lang="en-US" sz="2800" dirty="0">
                <a:latin typeface="Gill Sans Nova" panose="020B0602020104020203" pitchFamily="34" charset="0"/>
                <a:ea typeface="Cambria" panose="02040503050406030204" pitchFamily="18" charset="0"/>
                <a:cs typeface="Helvetica" panose="020B0604020202020204" pitchFamily="34" charset="0"/>
                <a:hlinkClick r:id="rId3"/>
              </a:rPr>
              <a:t>/</a:t>
            </a:r>
            <a:br>
              <a:rPr lang="en-US" sz="2800" dirty="0">
                <a:latin typeface="Gill Sans Nova" panose="020B0602020104020203" pitchFamily="34" charset="0"/>
                <a:ea typeface="Cambria" panose="02040503050406030204" pitchFamily="18" charset="0"/>
                <a:cs typeface="Helvetica" panose="020B0604020202020204" pitchFamily="34" charset="0"/>
                <a:hlinkClick r:id="rId3"/>
              </a:rPr>
            </a:br>
            <a:r>
              <a:rPr lang="en-US" sz="2800" dirty="0">
                <a:latin typeface="Gill Sans Nova" panose="020B0602020104020203" pitchFamily="34" charset="0"/>
                <a:ea typeface="Cambria" panose="02040503050406030204" pitchFamily="18" charset="0"/>
                <a:cs typeface="Helvetica" panose="020B0604020202020204" pitchFamily="34" charset="0"/>
                <a:hlinkClick r:id="rId3"/>
              </a:rPr>
              <a:t>structural-consequences</a:t>
            </a:r>
            <a:endParaRPr lang="en-US" sz="2800" dirty="0">
              <a:latin typeface="Gill Sans Nova" panose="020B0602020104020203" pitchFamily="34" charset="0"/>
              <a:ea typeface="Cambria" panose="02040503050406030204" pitchFamily="18" charset="0"/>
              <a:cs typeface="Helvetica" panose="020B0604020202020204" pitchFamily="34" charset="0"/>
            </a:endParaRPr>
          </a:p>
        </p:txBody>
      </p:sp>
      <p:pic>
        <p:nvPicPr>
          <p:cNvPr id="2054" name="Picture 6" descr="Image result for github logo">
            <a:extLst>
              <a:ext uri="{FF2B5EF4-FFF2-40B4-BE49-F238E27FC236}">
                <a16:creationId xmlns:a16="http://schemas.microsoft.com/office/drawing/2014/main" id="{AD834F1F-0FAF-4ED9-B357-EB2BB9E319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5619" y="4131590"/>
            <a:ext cx="954107" cy="95410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E96F9780-BFFC-4B53-90CA-5E8FA041885F}"/>
              </a:ext>
            </a:extLst>
          </p:cNvPr>
          <p:cNvSpPr/>
          <p:nvPr/>
        </p:nvSpPr>
        <p:spPr>
          <a:xfrm>
            <a:off x="6419726" y="3548955"/>
            <a:ext cx="5093446" cy="523220"/>
          </a:xfrm>
          <a:prstGeom prst="rect">
            <a:avLst/>
          </a:prstGeom>
        </p:spPr>
        <p:txBody>
          <a:bodyPr wrap="none">
            <a:spAutoFit/>
          </a:bodyPr>
          <a:lstStyle/>
          <a:p>
            <a:pPr lvl="0"/>
            <a:r>
              <a:rPr lang="en-US" sz="2800" dirty="0">
                <a:solidFill>
                  <a:prstClr val="black"/>
                </a:solidFill>
                <a:latin typeface="Gill Sans Nova" panose="020B0602020104020203" pitchFamily="34" charset="0"/>
              </a:rPr>
              <a:t>Adult pilot participants on MTurk</a:t>
            </a:r>
          </a:p>
        </p:txBody>
      </p:sp>
      <p:sp>
        <p:nvSpPr>
          <p:cNvPr id="18" name="Rectangle 17">
            <a:extLst>
              <a:ext uri="{FF2B5EF4-FFF2-40B4-BE49-F238E27FC236}">
                <a16:creationId xmlns:a16="http://schemas.microsoft.com/office/drawing/2014/main" id="{D19E1930-25DD-4BAD-BA81-E5C7BB768387}"/>
              </a:ext>
            </a:extLst>
          </p:cNvPr>
          <p:cNvSpPr/>
          <p:nvPr/>
        </p:nvSpPr>
        <p:spPr>
          <a:xfrm>
            <a:off x="6454609" y="5148804"/>
            <a:ext cx="5911662" cy="523220"/>
          </a:xfrm>
          <a:prstGeom prst="rect">
            <a:avLst/>
          </a:prstGeom>
        </p:spPr>
        <p:txBody>
          <a:bodyPr wrap="square">
            <a:spAutoFit/>
          </a:bodyPr>
          <a:lstStyle/>
          <a:p>
            <a:pPr marL="231775" indent="-231775"/>
            <a:r>
              <a:rPr lang="en-US" sz="2800" dirty="0">
                <a:latin typeface="Gill Sans Nova" panose="020B0602020104020203" pitchFamily="34" charset="0"/>
                <a:ea typeface="Cambria" panose="02040503050406030204" pitchFamily="18" charset="0"/>
                <a:cs typeface="Helvetica" panose="020B0604020202020204" pitchFamily="34" charset="0"/>
                <a:hlinkClick r:id="rId5"/>
              </a:rPr>
              <a:t>osf.io/hz76n</a:t>
            </a:r>
            <a:endParaRPr lang="en-US" sz="2800" dirty="0">
              <a:latin typeface="Gill Sans Nova" panose="020B0602020104020203" pitchFamily="34" charset="0"/>
              <a:ea typeface="Cambria" panose="02040503050406030204" pitchFamily="18" charset="0"/>
              <a:cs typeface="Helvetica" panose="020B0604020202020204" pitchFamily="34" charset="0"/>
            </a:endParaRPr>
          </a:p>
        </p:txBody>
      </p:sp>
      <p:pic>
        <p:nvPicPr>
          <p:cNvPr id="19" name="Picture 6">
            <a:extLst>
              <a:ext uri="{FF2B5EF4-FFF2-40B4-BE49-F238E27FC236}">
                <a16:creationId xmlns:a16="http://schemas.microsoft.com/office/drawing/2014/main" id="{FA5C69CA-07D0-47BB-96F1-4E23AB19F473}"/>
              </a:ext>
            </a:extLst>
          </p:cNvPr>
          <p:cNvPicPr>
            <a:picLocks noChangeAspect="1" noChangeArrowheads="1"/>
          </p:cNvPicPr>
          <p:nvPr/>
        </p:nvPicPr>
        <p:blipFill>
          <a:blip r:embed="rId6"/>
          <a:srcRect/>
          <a:stretch/>
        </p:blipFill>
        <p:spPr bwMode="auto">
          <a:xfrm>
            <a:off x="5465619" y="5009008"/>
            <a:ext cx="954107" cy="95410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cture containing shape&#10;&#10;Description automatically generated">
            <a:extLst>
              <a:ext uri="{FF2B5EF4-FFF2-40B4-BE49-F238E27FC236}">
                <a16:creationId xmlns:a16="http://schemas.microsoft.com/office/drawing/2014/main" id="{B87256FB-98FC-4A6C-A902-73EAA4569973}"/>
              </a:ext>
            </a:extLst>
          </p:cNvPr>
          <p:cNvPicPr>
            <a:picLocks noChangeAspect="1"/>
          </p:cNvPicPr>
          <p:nvPr/>
        </p:nvPicPr>
        <p:blipFill rotWithShape="1">
          <a:blip r:embed="rId7"/>
          <a:srcRect l="32963" r="31614" b="55268"/>
          <a:stretch/>
        </p:blipFill>
        <p:spPr>
          <a:xfrm flipH="1">
            <a:off x="5700712" y="5888949"/>
            <a:ext cx="414338" cy="523221"/>
          </a:xfrm>
          <a:prstGeom prst="rect">
            <a:avLst/>
          </a:prstGeom>
        </p:spPr>
      </p:pic>
      <p:sp>
        <p:nvSpPr>
          <p:cNvPr id="21" name="Rectangle 20">
            <a:extLst>
              <a:ext uri="{FF2B5EF4-FFF2-40B4-BE49-F238E27FC236}">
                <a16:creationId xmlns:a16="http://schemas.microsoft.com/office/drawing/2014/main" id="{1139114A-7AAD-4DD6-B588-DD4103C13C4E}"/>
              </a:ext>
            </a:extLst>
          </p:cNvPr>
          <p:cNvSpPr/>
          <p:nvPr/>
        </p:nvSpPr>
        <p:spPr>
          <a:xfrm>
            <a:off x="6454609" y="5937667"/>
            <a:ext cx="5911662" cy="523220"/>
          </a:xfrm>
          <a:prstGeom prst="rect">
            <a:avLst/>
          </a:prstGeom>
        </p:spPr>
        <p:txBody>
          <a:bodyPr wrap="square">
            <a:spAutoFit/>
          </a:bodyPr>
          <a:lstStyle/>
          <a:p>
            <a:pPr marL="231775" indent="-231775"/>
            <a:r>
              <a:rPr lang="en-US" sz="2800" dirty="0">
                <a:latin typeface="Gill Sans Nova" panose="020B0602020104020203" pitchFamily="34" charset="0"/>
                <a:ea typeface="Cambria" panose="02040503050406030204" pitchFamily="18" charset="0"/>
                <a:cs typeface="Helvetica" panose="020B0604020202020204" pitchFamily="34" charset="0"/>
                <a:hlinkClick r:id="rId8"/>
              </a:rPr>
              <a:t>mariannazhang.github.io</a:t>
            </a:r>
            <a:endParaRPr lang="en-US" sz="2800" dirty="0">
              <a:latin typeface="Gill Sans Nova" panose="020B0602020104020203" pitchFamily="34" charset="0"/>
              <a:ea typeface="Cambria" panose="02040503050406030204" pitchFamily="18" charset="0"/>
              <a:cs typeface="Helvetica" panose="020B0604020202020204" pitchFamily="34" charset="0"/>
            </a:endParaRPr>
          </a:p>
        </p:txBody>
      </p:sp>
      <p:sp>
        <p:nvSpPr>
          <p:cNvPr id="22" name="Rectangle 21">
            <a:extLst>
              <a:ext uri="{FF2B5EF4-FFF2-40B4-BE49-F238E27FC236}">
                <a16:creationId xmlns:a16="http://schemas.microsoft.com/office/drawing/2014/main" id="{6335414C-C3A1-45F8-B3A8-8DA93457CA74}"/>
              </a:ext>
            </a:extLst>
          </p:cNvPr>
          <p:cNvSpPr/>
          <p:nvPr/>
        </p:nvSpPr>
        <p:spPr>
          <a:xfrm>
            <a:off x="318808" y="3785733"/>
            <a:ext cx="4486656" cy="2923877"/>
          </a:xfrm>
          <a:prstGeom prst="rect">
            <a:avLst/>
          </a:prstGeom>
        </p:spPr>
        <p:txBody>
          <a:bodyPr wrap="square">
            <a:spAutoFit/>
          </a:bodyPr>
          <a:lstStyle/>
          <a:p>
            <a:pPr lvl="0"/>
            <a:r>
              <a:rPr lang="en-US" sz="2800" b="1" dirty="0">
                <a:solidFill>
                  <a:prstClr val="black"/>
                </a:solidFill>
                <a:latin typeface="Gill Sans Nova" panose="020B0602020104020203" pitchFamily="34" charset="0"/>
              </a:rPr>
              <a:t>Markman lab meetings</a:t>
            </a:r>
          </a:p>
          <a:p>
            <a:pPr lvl="0"/>
            <a:r>
              <a:rPr lang="en-US" sz="2800" dirty="0">
                <a:solidFill>
                  <a:prstClr val="black"/>
                </a:solidFill>
                <a:latin typeface="Gill Sans Nova" panose="020B0602020104020203" pitchFamily="34" charset="0"/>
              </a:rPr>
              <a:t>Thurs 9-10:30am Pacific</a:t>
            </a:r>
          </a:p>
          <a:p>
            <a:pPr lvl="0"/>
            <a:r>
              <a:rPr lang="en-US" sz="2800" dirty="0">
                <a:solidFill>
                  <a:prstClr val="black"/>
                </a:solidFill>
                <a:latin typeface="Gill Sans Nova" panose="020B0602020104020203" pitchFamily="34" charset="0"/>
              </a:rPr>
              <a:t>on Zoom</a:t>
            </a:r>
          </a:p>
          <a:p>
            <a:pPr lvl="0"/>
            <a:r>
              <a:rPr lang="en-US" sz="2800" dirty="0">
                <a:solidFill>
                  <a:prstClr val="black"/>
                </a:solidFill>
                <a:latin typeface="Gill Sans Nova" panose="020B0602020104020203" pitchFamily="34" charset="0"/>
                <a:hlinkClick r:id="rId9"/>
              </a:rPr>
              <a:t>https://mailman.stanford.edu/mailman/listinfo/markman_lab</a:t>
            </a:r>
            <a:endParaRPr lang="en-US" sz="2800" dirty="0">
              <a:solidFill>
                <a:prstClr val="black"/>
              </a:solidFill>
              <a:latin typeface="Gill Sans Nova" panose="020B0602020104020203" pitchFamily="34" charset="0"/>
            </a:endParaRPr>
          </a:p>
          <a:p>
            <a:pPr lvl="0"/>
            <a:endParaRPr lang="en-US" sz="1600" u="sng" dirty="0">
              <a:solidFill>
                <a:prstClr val="black"/>
              </a:solidFill>
              <a:latin typeface="Gill Sans Nova" panose="020B0602020104020203" pitchFamily="34" charset="0"/>
            </a:endParaRPr>
          </a:p>
          <a:p>
            <a:pPr lvl="0"/>
            <a:r>
              <a:rPr lang="en-US" sz="2800" u="sng" dirty="0">
                <a:solidFill>
                  <a:prstClr val="black"/>
                </a:solidFill>
                <a:latin typeface="Gill Sans Nova" panose="020B0602020104020203" pitchFamily="34" charset="0"/>
                <a:hlinkClick r:id="rId10"/>
              </a:rPr>
              <a:t>markmanlab.stanford.edu</a:t>
            </a:r>
            <a:endParaRPr lang="en-US" sz="2800" u="sng" dirty="0">
              <a:solidFill>
                <a:prstClr val="black"/>
              </a:solidFill>
              <a:latin typeface="Gill Sans Nova" panose="020B0602020104020203" pitchFamily="34" charset="0"/>
            </a:endParaRPr>
          </a:p>
        </p:txBody>
      </p:sp>
      <p:pic>
        <p:nvPicPr>
          <p:cNvPr id="6" name="Picture 5" descr="A group of people posing for a photo&#10;&#10;Description automatically generated">
            <a:extLst>
              <a:ext uri="{FF2B5EF4-FFF2-40B4-BE49-F238E27FC236}">
                <a16:creationId xmlns:a16="http://schemas.microsoft.com/office/drawing/2014/main" id="{71C5C4FA-FC80-4CAF-9F09-A40C0BE990FC}"/>
              </a:ext>
            </a:extLst>
          </p:cNvPr>
          <p:cNvPicPr>
            <a:picLocks noChangeAspect="1"/>
          </p:cNvPicPr>
          <p:nvPr/>
        </p:nvPicPr>
        <p:blipFill>
          <a:blip r:embed="rId11"/>
          <a:stretch>
            <a:fillRect/>
          </a:stretch>
        </p:blipFill>
        <p:spPr>
          <a:xfrm>
            <a:off x="295014" y="298309"/>
            <a:ext cx="6405823" cy="3010737"/>
          </a:xfrm>
          <a:prstGeom prst="rect">
            <a:avLst/>
          </a:prstGeom>
        </p:spPr>
      </p:pic>
    </p:spTree>
    <p:extLst>
      <p:ext uri="{BB962C8B-B14F-4D97-AF65-F5344CB8AC3E}">
        <p14:creationId xmlns:p14="http://schemas.microsoft.com/office/powerpoint/2010/main" val="193415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Arrow Connector 47">
            <a:extLst>
              <a:ext uri="{FF2B5EF4-FFF2-40B4-BE49-F238E27FC236}">
                <a16:creationId xmlns:a16="http://schemas.microsoft.com/office/drawing/2014/main" id="{21131FD7-411A-4AEA-A906-F6AFDE3976F6}"/>
              </a:ext>
            </a:extLst>
          </p:cNvPr>
          <p:cNvCxnSpPr>
            <a:cxnSpLocks/>
            <a:stCxn id="41" idx="0"/>
            <a:endCxn id="46" idx="0"/>
          </p:cNvCxnSpPr>
          <p:nvPr/>
        </p:nvCxnSpPr>
        <p:spPr>
          <a:xfrm>
            <a:off x="1689798" y="3065838"/>
            <a:ext cx="45045" cy="2557087"/>
          </a:xfrm>
          <a:prstGeom prst="straightConnector1">
            <a:avLst/>
          </a:prstGeom>
          <a:ln w="38100">
            <a:solidFill>
              <a:schemeClr val="bg1">
                <a:lumMod val="9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E38ED70-F891-40E8-B395-B376766D4C5C}"/>
              </a:ext>
            </a:extLst>
          </p:cNvPr>
          <p:cNvCxnSpPr>
            <a:cxnSpLocks/>
            <a:stCxn id="37" idx="3"/>
          </p:cNvCxnSpPr>
          <p:nvPr/>
        </p:nvCxnSpPr>
        <p:spPr>
          <a:xfrm flipH="1">
            <a:off x="1844731" y="4291454"/>
            <a:ext cx="652906" cy="1242447"/>
          </a:xfrm>
          <a:prstGeom prst="straightConnector1">
            <a:avLst/>
          </a:prstGeom>
          <a:ln w="38100">
            <a:solidFill>
              <a:schemeClr val="bg1">
                <a:lumMod val="9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925E45E-1F96-407D-B2A6-37341D685292}"/>
              </a:ext>
            </a:extLst>
          </p:cNvPr>
          <p:cNvCxnSpPr>
            <a:cxnSpLocks/>
            <a:stCxn id="38" idx="5"/>
            <a:endCxn id="46" idx="0"/>
          </p:cNvCxnSpPr>
          <p:nvPr/>
        </p:nvCxnSpPr>
        <p:spPr>
          <a:xfrm>
            <a:off x="873567" y="1455840"/>
            <a:ext cx="861276" cy="4167085"/>
          </a:xfrm>
          <a:prstGeom prst="straightConnector1">
            <a:avLst/>
          </a:prstGeom>
          <a:ln w="38100">
            <a:solidFill>
              <a:schemeClr val="bg1">
                <a:lumMod val="9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CE35D0ED-2894-4A11-A76D-AE86D4B9766F}"/>
              </a:ext>
            </a:extLst>
          </p:cNvPr>
          <p:cNvSpPr/>
          <p:nvPr/>
        </p:nvSpPr>
        <p:spPr>
          <a:xfrm flipH="1">
            <a:off x="8999697" y="861659"/>
            <a:ext cx="2695144" cy="1850997"/>
          </a:xfrm>
          <a:prstGeom prst="ellipse">
            <a:avLst/>
          </a:prstGeom>
          <a:solidFill>
            <a:srgbClr val="D9695F">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limited economic opportunities</a:t>
            </a:r>
            <a:endParaRPr lang="en-US" sz="1600" dirty="0">
              <a:solidFill>
                <a:sysClr val="windowText" lastClr="000000"/>
              </a:solidFill>
              <a:latin typeface="Gill Sans Nova" panose="020B0602020104020203" pitchFamily="34" charset="0"/>
            </a:endParaRPr>
          </a:p>
        </p:txBody>
      </p:sp>
      <p:sp>
        <p:nvSpPr>
          <p:cNvPr id="55" name="Oval 54">
            <a:extLst>
              <a:ext uri="{FF2B5EF4-FFF2-40B4-BE49-F238E27FC236}">
                <a16:creationId xmlns:a16="http://schemas.microsoft.com/office/drawing/2014/main" id="{C667F9BC-5334-4E28-AE5B-0EE746CC432C}"/>
              </a:ext>
            </a:extLst>
          </p:cNvPr>
          <p:cNvSpPr/>
          <p:nvPr/>
        </p:nvSpPr>
        <p:spPr>
          <a:xfrm flipH="1">
            <a:off x="4525517" y="3589022"/>
            <a:ext cx="2540028" cy="850465"/>
          </a:xfrm>
          <a:prstGeom prst="ellipse">
            <a:avLst/>
          </a:prstGeom>
          <a:solidFill>
            <a:srgbClr val="9CC3CC">
              <a:alpha val="3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criminal disposition</a:t>
            </a:r>
            <a:endParaRPr lang="en-US" sz="1600" dirty="0">
              <a:solidFill>
                <a:sysClr val="windowText" lastClr="000000"/>
              </a:solidFill>
              <a:latin typeface="Gill Sans Nova" panose="020B0602020104020203" pitchFamily="34" charset="0"/>
            </a:endParaRPr>
          </a:p>
        </p:txBody>
      </p:sp>
      <p:sp>
        <p:nvSpPr>
          <p:cNvPr id="59" name="Oval 58">
            <a:extLst>
              <a:ext uri="{FF2B5EF4-FFF2-40B4-BE49-F238E27FC236}">
                <a16:creationId xmlns:a16="http://schemas.microsoft.com/office/drawing/2014/main" id="{D15C8A62-B795-4D28-AB83-E618CF699339}"/>
              </a:ext>
            </a:extLst>
          </p:cNvPr>
          <p:cNvSpPr/>
          <p:nvPr/>
        </p:nvSpPr>
        <p:spPr>
          <a:xfrm flipH="1">
            <a:off x="6949637" y="2921351"/>
            <a:ext cx="2200782" cy="1202605"/>
          </a:xfrm>
          <a:prstGeom prst="ellipse">
            <a:avLst/>
          </a:prstGeom>
          <a:solidFill>
            <a:srgbClr val="F2BF80">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gangs</a:t>
            </a:r>
            <a:endParaRPr lang="en-US" sz="1600" dirty="0">
              <a:solidFill>
                <a:sysClr val="windowText" lastClr="000000"/>
              </a:solidFill>
              <a:latin typeface="Gill Sans Nova" panose="020B0602020104020203" pitchFamily="34" charset="0"/>
            </a:endParaRPr>
          </a:p>
        </p:txBody>
      </p:sp>
      <p:sp>
        <p:nvSpPr>
          <p:cNvPr id="61" name="Oval 60">
            <a:extLst>
              <a:ext uri="{FF2B5EF4-FFF2-40B4-BE49-F238E27FC236}">
                <a16:creationId xmlns:a16="http://schemas.microsoft.com/office/drawing/2014/main" id="{88D277FB-0AF3-49FF-9894-F21D1D128D53}"/>
              </a:ext>
            </a:extLst>
          </p:cNvPr>
          <p:cNvSpPr/>
          <p:nvPr/>
        </p:nvSpPr>
        <p:spPr>
          <a:xfrm flipH="1">
            <a:off x="6681466" y="5622925"/>
            <a:ext cx="3665803" cy="1069279"/>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disproportionately high </a:t>
            </a:r>
            <a:r>
              <a:rPr lang="en-US" sz="2000" b="1" dirty="0">
                <a:solidFill>
                  <a:schemeClr val="tx1"/>
                </a:solidFill>
                <a:latin typeface="Gill Sans Nova" panose="020B0602020104020203" pitchFamily="34" charset="0"/>
              </a:rPr>
              <a:t>incarceration</a:t>
            </a:r>
            <a:r>
              <a:rPr lang="en-US" sz="2000" dirty="0">
                <a:solidFill>
                  <a:schemeClr val="tx1"/>
                </a:solidFill>
                <a:latin typeface="Gill Sans Nova" panose="020B0602020104020203" pitchFamily="34" charset="0"/>
              </a:rPr>
              <a:t> rates among Black people</a:t>
            </a:r>
          </a:p>
        </p:txBody>
      </p:sp>
      <p:sp>
        <p:nvSpPr>
          <p:cNvPr id="42" name="Oval 41">
            <a:extLst>
              <a:ext uri="{FF2B5EF4-FFF2-40B4-BE49-F238E27FC236}">
                <a16:creationId xmlns:a16="http://schemas.microsoft.com/office/drawing/2014/main" id="{3F1B2FFA-01FC-43A9-AD89-56F95B620134}"/>
              </a:ext>
            </a:extLst>
          </p:cNvPr>
          <p:cNvSpPr/>
          <p:nvPr/>
        </p:nvSpPr>
        <p:spPr>
          <a:xfrm flipH="1">
            <a:off x="5795531" y="1671279"/>
            <a:ext cx="2075397" cy="850465"/>
          </a:xfrm>
          <a:prstGeom prst="ellipse">
            <a:avLst/>
          </a:prstGeom>
          <a:solidFill>
            <a:srgbClr val="F2BF80">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culture of violence</a:t>
            </a:r>
            <a:endParaRPr lang="en-US" sz="1600" dirty="0">
              <a:solidFill>
                <a:sysClr val="windowText" lastClr="000000"/>
              </a:solidFill>
              <a:latin typeface="Gill Sans Nova" panose="020B0602020104020203" pitchFamily="34" charset="0"/>
            </a:endParaRPr>
          </a:p>
        </p:txBody>
      </p:sp>
      <p:sp>
        <p:nvSpPr>
          <p:cNvPr id="49" name="Oval 48">
            <a:extLst>
              <a:ext uri="{FF2B5EF4-FFF2-40B4-BE49-F238E27FC236}">
                <a16:creationId xmlns:a16="http://schemas.microsoft.com/office/drawing/2014/main" id="{129F3B97-D2A8-412C-8CFF-5E05E80B5BB9}"/>
              </a:ext>
            </a:extLst>
          </p:cNvPr>
          <p:cNvSpPr/>
          <p:nvPr/>
        </p:nvSpPr>
        <p:spPr>
          <a:xfrm flipH="1">
            <a:off x="8954161" y="3654589"/>
            <a:ext cx="3129639" cy="1356123"/>
          </a:xfrm>
          <a:prstGeom prst="ellipse">
            <a:avLst/>
          </a:prstGeom>
          <a:solidFill>
            <a:srgbClr val="D9695F">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racial bias in policing &amp; law</a:t>
            </a:r>
            <a:endParaRPr lang="en-US" sz="1600" dirty="0">
              <a:solidFill>
                <a:sysClr val="windowText" lastClr="000000"/>
              </a:solidFill>
              <a:latin typeface="Gill Sans Nova" panose="020B0602020104020203" pitchFamily="34" charset="0"/>
            </a:endParaRPr>
          </a:p>
        </p:txBody>
      </p:sp>
      <p:cxnSp>
        <p:nvCxnSpPr>
          <p:cNvPr id="29" name="Straight Arrow Connector 28">
            <a:extLst>
              <a:ext uri="{FF2B5EF4-FFF2-40B4-BE49-F238E27FC236}">
                <a16:creationId xmlns:a16="http://schemas.microsoft.com/office/drawing/2014/main" id="{C2ACE51F-5702-47FF-B99C-147618646853}"/>
              </a:ext>
            </a:extLst>
          </p:cNvPr>
          <p:cNvCxnSpPr>
            <a:cxnSpLocks/>
            <a:stCxn id="59" idx="4"/>
            <a:endCxn id="61" idx="0"/>
          </p:cNvCxnSpPr>
          <p:nvPr/>
        </p:nvCxnSpPr>
        <p:spPr>
          <a:xfrm>
            <a:off x="8050028" y="4123956"/>
            <a:ext cx="464339" cy="1498969"/>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7F25DB5-9BC2-4E0F-AE3E-18713BF753B0}"/>
              </a:ext>
            </a:extLst>
          </p:cNvPr>
          <p:cNvCxnSpPr>
            <a:cxnSpLocks/>
            <a:stCxn id="55" idx="4"/>
          </p:cNvCxnSpPr>
          <p:nvPr/>
        </p:nvCxnSpPr>
        <p:spPr>
          <a:xfrm>
            <a:off x="5795531" y="4439487"/>
            <a:ext cx="2638576" cy="1183438"/>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3DFAB26-4BCA-43A2-9108-45228E014069}"/>
              </a:ext>
            </a:extLst>
          </p:cNvPr>
          <p:cNvCxnSpPr>
            <a:cxnSpLocks/>
            <a:stCxn id="49" idx="4"/>
            <a:endCxn id="61" idx="0"/>
          </p:cNvCxnSpPr>
          <p:nvPr/>
        </p:nvCxnSpPr>
        <p:spPr>
          <a:xfrm flipH="1">
            <a:off x="8514367" y="5010712"/>
            <a:ext cx="2004613" cy="612213"/>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F343A4D-3C1E-47E8-81EF-B127CBBAF453}"/>
              </a:ext>
            </a:extLst>
          </p:cNvPr>
          <p:cNvCxnSpPr>
            <a:cxnSpLocks/>
            <a:stCxn id="56" idx="5"/>
            <a:endCxn id="59" idx="0"/>
          </p:cNvCxnSpPr>
          <p:nvPr/>
        </p:nvCxnSpPr>
        <p:spPr>
          <a:xfrm flipH="1">
            <a:off x="8050028" y="2441584"/>
            <a:ext cx="1344364" cy="479767"/>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E6989A3-0216-4E7F-AA08-C1CA7BFFF1C6}"/>
              </a:ext>
            </a:extLst>
          </p:cNvPr>
          <p:cNvCxnSpPr>
            <a:cxnSpLocks/>
            <a:stCxn id="42" idx="4"/>
            <a:endCxn id="59" idx="0"/>
          </p:cNvCxnSpPr>
          <p:nvPr/>
        </p:nvCxnSpPr>
        <p:spPr>
          <a:xfrm>
            <a:off x="6833229" y="2521744"/>
            <a:ext cx="1216799" cy="399607"/>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2472A460-1025-4AA1-ACFC-DD1A66261921}"/>
              </a:ext>
            </a:extLst>
          </p:cNvPr>
          <p:cNvSpPr txBox="1">
            <a:spLocks/>
          </p:cNvSpPr>
          <p:nvPr/>
        </p:nvSpPr>
        <p:spPr>
          <a:xfrm>
            <a:off x="3523265" y="0"/>
            <a:ext cx="8668735" cy="6857999"/>
          </a:xfrm>
          <a:prstGeom prst="rect">
            <a:avLst/>
          </a:prstGeom>
          <a:solidFill>
            <a:srgbClr val="0D0D0D">
              <a:alpha val="87843"/>
            </a:srgbClr>
          </a:solidFill>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dirty="0">
                <a:solidFill>
                  <a:schemeClr val="bg1"/>
                </a:solidFill>
                <a:latin typeface="Gill Sans Nova" panose="020B0602020104020203" pitchFamily="34" charset="0"/>
                <a:cs typeface="Helvetica" panose="020B0604020202020204" pitchFamily="34" charset="0"/>
              </a:rPr>
              <a:t>It really matters </a:t>
            </a:r>
            <a:r>
              <a:rPr lang="en-US" b="1" dirty="0">
                <a:solidFill>
                  <a:schemeClr val="bg1"/>
                </a:solidFill>
                <a:latin typeface="Gill Sans Nova" panose="020B0602020104020203" pitchFamily="34" charset="0"/>
                <a:cs typeface="Helvetica" panose="020B0604020202020204" pitchFamily="34" charset="0"/>
              </a:rPr>
              <a:t>what types of causes </a:t>
            </a:r>
            <a:br>
              <a:rPr lang="en-US" dirty="0">
                <a:solidFill>
                  <a:schemeClr val="bg1"/>
                </a:solidFill>
                <a:latin typeface="Gill Sans Nova" panose="020B0602020104020203" pitchFamily="34" charset="0"/>
                <a:cs typeface="Helvetica" panose="020B0604020202020204" pitchFamily="34" charset="0"/>
              </a:rPr>
            </a:br>
            <a:r>
              <a:rPr lang="en-US" dirty="0">
                <a:solidFill>
                  <a:schemeClr val="bg1"/>
                </a:solidFill>
                <a:latin typeface="Gill Sans Nova" panose="020B0602020104020203" pitchFamily="34" charset="0"/>
                <a:cs typeface="Helvetica" panose="020B0604020202020204" pitchFamily="34" charset="0"/>
              </a:rPr>
              <a:t>we attribute group properties to.</a:t>
            </a:r>
          </a:p>
          <a:p>
            <a:pPr>
              <a:lnSpc>
                <a:spcPct val="100000"/>
              </a:lnSpc>
            </a:pPr>
            <a:endParaRPr lang="en-US" dirty="0">
              <a:solidFill>
                <a:schemeClr val="bg1"/>
              </a:solidFill>
              <a:latin typeface="Gill Sans Nova" panose="020B0602020104020203" pitchFamily="34" charset="0"/>
              <a:cs typeface="Helvetica" panose="020B0604020202020204" pitchFamily="34" charset="0"/>
            </a:endParaRPr>
          </a:p>
          <a:p>
            <a:pPr>
              <a:lnSpc>
                <a:spcPct val="100000"/>
              </a:lnSpc>
            </a:pPr>
            <a:r>
              <a:rPr lang="en-US" dirty="0">
                <a:solidFill>
                  <a:schemeClr val="bg1"/>
                </a:solidFill>
                <a:latin typeface="Gill Sans Nova" panose="020B0602020104020203" pitchFamily="34" charset="0"/>
                <a:cs typeface="Helvetica" panose="020B0604020202020204" pitchFamily="34" charset="0"/>
              </a:rPr>
              <a:t>Different implications for:</a:t>
            </a:r>
          </a:p>
          <a:p>
            <a:pPr>
              <a:lnSpc>
                <a:spcPct val="100000"/>
              </a:lnSpc>
            </a:pPr>
            <a:endParaRPr lang="en-US" sz="4400" dirty="0">
              <a:solidFill>
                <a:schemeClr val="bg1"/>
              </a:solidFill>
              <a:latin typeface="Gill Sans Nova" panose="020B0602020104020203" pitchFamily="34" charset="0"/>
              <a:cs typeface="Helvetica" panose="020B0604020202020204" pitchFamily="34" charset="0"/>
            </a:endParaRPr>
          </a:p>
          <a:p>
            <a:pPr>
              <a:lnSpc>
                <a:spcPct val="100000"/>
              </a:lnSpc>
            </a:pPr>
            <a:endParaRPr lang="en-US" sz="4400" dirty="0">
              <a:solidFill>
                <a:schemeClr val="bg1"/>
              </a:solidFill>
              <a:latin typeface="Gill Sans Nova" panose="020B0602020104020203" pitchFamily="34" charset="0"/>
              <a:cs typeface="Helvetica" panose="020B0604020202020204" pitchFamily="34" charset="0"/>
            </a:endParaRPr>
          </a:p>
          <a:p>
            <a:pPr>
              <a:lnSpc>
                <a:spcPct val="100000"/>
              </a:lnSpc>
            </a:pPr>
            <a:endParaRPr lang="en-US" sz="4400" dirty="0">
              <a:solidFill>
                <a:schemeClr val="bg1"/>
              </a:solidFill>
              <a:latin typeface="Gill Sans Nova" panose="020B0602020104020203" pitchFamily="34" charset="0"/>
              <a:cs typeface="Helvetica" panose="020B0604020202020204" pitchFamily="34" charset="0"/>
            </a:endParaRPr>
          </a:p>
        </p:txBody>
      </p:sp>
      <p:sp>
        <p:nvSpPr>
          <p:cNvPr id="37" name="Oval 36">
            <a:extLst>
              <a:ext uri="{FF2B5EF4-FFF2-40B4-BE49-F238E27FC236}">
                <a16:creationId xmlns:a16="http://schemas.microsoft.com/office/drawing/2014/main" id="{F48801AB-5E55-47BC-BD5D-9382B2344526}"/>
              </a:ext>
            </a:extLst>
          </p:cNvPr>
          <p:cNvSpPr/>
          <p:nvPr/>
        </p:nvSpPr>
        <p:spPr>
          <a:xfrm flipH="1">
            <a:off x="537134" y="3674320"/>
            <a:ext cx="2296872" cy="723018"/>
          </a:xfrm>
          <a:prstGeom prst="ellipse">
            <a:avLst/>
          </a:prstGeom>
          <a:solidFill>
            <a:srgbClr val="D9695F">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structural</a:t>
            </a:r>
            <a:endParaRPr lang="en-US" sz="1600" dirty="0">
              <a:solidFill>
                <a:sysClr val="windowText" lastClr="000000"/>
              </a:solidFill>
              <a:latin typeface="Gill Sans Nova" panose="020B0602020104020203" pitchFamily="34" charset="0"/>
            </a:endParaRPr>
          </a:p>
        </p:txBody>
      </p:sp>
      <p:sp>
        <p:nvSpPr>
          <p:cNvPr id="38" name="Oval 37">
            <a:extLst>
              <a:ext uri="{FF2B5EF4-FFF2-40B4-BE49-F238E27FC236}">
                <a16:creationId xmlns:a16="http://schemas.microsoft.com/office/drawing/2014/main" id="{0053AD00-5926-4C3E-8217-DA4FBAF84C03}"/>
              </a:ext>
            </a:extLst>
          </p:cNvPr>
          <p:cNvSpPr/>
          <p:nvPr/>
        </p:nvSpPr>
        <p:spPr>
          <a:xfrm flipH="1">
            <a:off x="560724" y="739167"/>
            <a:ext cx="2136228" cy="839635"/>
          </a:xfrm>
          <a:prstGeom prst="ellipse">
            <a:avLst/>
          </a:prstGeom>
          <a:solidFill>
            <a:srgbClr val="9CC3CC">
              <a:alpha val="3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biology</a:t>
            </a:r>
            <a:endParaRPr lang="en-US" sz="1600" dirty="0">
              <a:solidFill>
                <a:sysClr val="windowText" lastClr="000000"/>
              </a:solidFill>
              <a:latin typeface="Gill Sans Nova" panose="020B0602020104020203" pitchFamily="34" charset="0"/>
            </a:endParaRPr>
          </a:p>
        </p:txBody>
      </p:sp>
      <p:sp>
        <p:nvSpPr>
          <p:cNvPr id="39" name="Oval 38">
            <a:extLst>
              <a:ext uri="{FF2B5EF4-FFF2-40B4-BE49-F238E27FC236}">
                <a16:creationId xmlns:a16="http://schemas.microsoft.com/office/drawing/2014/main" id="{E71A0EB5-294F-451C-A05B-3F9F67204A19}"/>
              </a:ext>
            </a:extLst>
          </p:cNvPr>
          <p:cNvSpPr/>
          <p:nvPr/>
        </p:nvSpPr>
        <p:spPr>
          <a:xfrm flipH="1">
            <a:off x="528447" y="2366296"/>
            <a:ext cx="2200782" cy="699542"/>
          </a:xfrm>
          <a:prstGeom prst="ellipse">
            <a:avLst/>
          </a:prstGeom>
          <a:solidFill>
            <a:srgbClr val="F2BF80">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culture</a:t>
            </a:r>
            <a:endParaRPr lang="en-US" sz="1600" dirty="0">
              <a:solidFill>
                <a:sysClr val="windowText" lastClr="000000"/>
              </a:solidFill>
              <a:latin typeface="Gill Sans Nova" panose="020B0602020104020203" pitchFamily="34" charset="0"/>
            </a:endParaRPr>
          </a:p>
        </p:txBody>
      </p:sp>
      <p:sp>
        <p:nvSpPr>
          <p:cNvPr id="40" name="Title 1">
            <a:extLst>
              <a:ext uri="{FF2B5EF4-FFF2-40B4-BE49-F238E27FC236}">
                <a16:creationId xmlns:a16="http://schemas.microsoft.com/office/drawing/2014/main" id="{9EABEC7F-1D21-4F86-B8CF-012F241AFAC1}"/>
              </a:ext>
            </a:extLst>
          </p:cNvPr>
          <p:cNvSpPr txBox="1">
            <a:spLocks/>
          </p:cNvSpPr>
          <p:nvPr/>
        </p:nvSpPr>
        <p:spPr>
          <a:xfrm>
            <a:off x="415556" y="1630400"/>
            <a:ext cx="2540028" cy="424342"/>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ctr">
              <a:lnSpc>
                <a:spcPct val="100000"/>
              </a:lnSpc>
            </a:pPr>
            <a:r>
              <a:rPr lang="en-US" sz="3000" dirty="0">
                <a:solidFill>
                  <a:schemeClr val="bg1">
                    <a:lumMod val="50000"/>
                  </a:schemeClr>
                </a:solidFill>
                <a:latin typeface="Gill Sans Nova" panose="020B0602020104020203" pitchFamily="34" charset="0"/>
                <a:cs typeface="Helvetica" panose="020B0604020202020204" pitchFamily="34" charset="0"/>
              </a:rPr>
              <a:t>within individual</a:t>
            </a:r>
          </a:p>
        </p:txBody>
      </p:sp>
      <p:sp>
        <p:nvSpPr>
          <p:cNvPr id="41" name="Title 1">
            <a:extLst>
              <a:ext uri="{FF2B5EF4-FFF2-40B4-BE49-F238E27FC236}">
                <a16:creationId xmlns:a16="http://schemas.microsoft.com/office/drawing/2014/main" id="{206632FF-0C29-41FE-8951-466F19F8B6DC}"/>
              </a:ext>
            </a:extLst>
          </p:cNvPr>
          <p:cNvSpPr txBox="1">
            <a:spLocks/>
          </p:cNvSpPr>
          <p:nvPr/>
        </p:nvSpPr>
        <p:spPr>
          <a:xfrm>
            <a:off x="419784" y="3065838"/>
            <a:ext cx="2540028" cy="424342"/>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ctr">
              <a:lnSpc>
                <a:spcPct val="100000"/>
              </a:lnSpc>
            </a:pPr>
            <a:r>
              <a:rPr lang="en-US" sz="3000" dirty="0">
                <a:solidFill>
                  <a:schemeClr val="bg1">
                    <a:lumMod val="50000"/>
                  </a:schemeClr>
                </a:solidFill>
                <a:latin typeface="Gill Sans Nova" panose="020B0602020104020203" pitchFamily="34" charset="0"/>
                <a:cs typeface="Helvetica" panose="020B0604020202020204" pitchFamily="34" charset="0"/>
              </a:rPr>
              <a:t>within group</a:t>
            </a:r>
          </a:p>
        </p:txBody>
      </p:sp>
      <p:sp>
        <p:nvSpPr>
          <p:cNvPr id="44" name="Title 1">
            <a:extLst>
              <a:ext uri="{FF2B5EF4-FFF2-40B4-BE49-F238E27FC236}">
                <a16:creationId xmlns:a16="http://schemas.microsoft.com/office/drawing/2014/main" id="{C15E096E-A912-43C1-B6CB-FF34FDDCD514}"/>
              </a:ext>
            </a:extLst>
          </p:cNvPr>
          <p:cNvSpPr txBox="1">
            <a:spLocks/>
          </p:cNvSpPr>
          <p:nvPr/>
        </p:nvSpPr>
        <p:spPr>
          <a:xfrm>
            <a:off x="415556" y="4397338"/>
            <a:ext cx="2540028" cy="424342"/>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ctr">
              <a:lnSpc>
                <a:spcPct val="100000"/>
              </a:lnSpc>
            </a:pPr>
            <a:r>
              <a:rPr lang="en-US" sz="3000" dirty="0">
                <a:solidFill>
                  <a:schemeClr val="bg1">
                    <a:lumMod val="50000"/>
                  </a:schemeClr>
                </a:solidFill>
                <a:latin typeface="Gill Sans Nova" panose="020B0602020104020203" pitchFamily="34" charset="0"/>
                <a:cs typeface="Helvetica" panose="020B0604020202020204" pitchFamily="34" charset="0"/>
              </a:rPr>
              <a:t>external to group</a:t>
            </a:r>
          </a:p>
        </p:txBody>
      </p:sp>
      <p:sp>
        <p:nvSpPr>
          <p:cNvPr id="45" name="Content Placeholder 2">
            <a:extLst>
              <a:ext uri="{FF2B5EF4-FFF2-40B4-BE49-F238E27FC236}">
                <a16:creationId xmlns:a16="http://schemas.microsoft.com/office/drawing/2014/main" id="{32B9A978-A9A7-49D7-AB45-2E30AAB9121C}"/>
              </a:ext>
            </a:extLst>
          </p:cNvPr>
          <p:cNvSpPr txBox="1">
            <a:spLocks/>
          </p:cNvSpPr>
          <p:nvPr/>
        </p:nvSpPr>
        <p:spPr>
          <a:xfrm>
            <a:off x="0" y="0"/>
            <a:ext cx="2955584"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119063" lvl="1" indent="0">
              <a:buNone/>
              <a:tabLst>
                <a:tab pos="6342063" algn="l"/>
                <a:tab pos="11887200" algn="r"/>
              </a:tabLst>
            </a:pPr>
            <a:r>
              <a:rPr lang="en-US" b="1" dirty="0">
                <a:solidFill>
                  <a:schemeClr val="bg1"/>
                </a:solidFill>
                <a:latin typeface="Gill Sans Nova" panose="020B0602020104020203" pitchFamily="34" charset="0"/>
              </a:rPr>
              <a:t>Construals</a:t>
            </a:r>
          </a:p>
        </p:txBody>
      </p:sp>
      <p:sp>
        <p:nvSpPr>
          <p:cNvPr id="46" name="Oval 45">
            <a:extLst>
              <a:ext uri="{FF2B5EF4-FFF2-40B4-BE49-F238E27FC236}">
                <a16:creationId xmlns:a16="http://schemas.microsoft.com/office/drawing/2014/main" id="{0CDD562C-8325-4EF5-965E-5EA7B266DDEB}"/>
              </a:ext>
            </a:extLst>
          </p:cNvPr>
          <p:cNvSpPr/>
          <p:nvPr/>
        </p:nvSpPr>
        <p:spPr>
          <a:xfrm flipH="1">
            <a:off x="415556" y="5622925"/>
            <a:ext cx="2638575" cy="891959"/>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Gill Sans Nova" panose="020B0602020104020203" pitchFamily="34" charset="0"/>
              </a:rPr>
              <a:t>group property</a:t>
            </a:r>
          </a:p>
        </p:txBody>
      </p:sp>
      <p:sp>
        <p:nvSpPr>
          <p:cNvPr id="30" name="TextBox 29">
            <a:extLst>
              <a:ext uri="{FF2B5EF4-FFF2-40B4-BE49-F238E27FC236}">
                <a16:creationId xmlns:a16="http://schemas.microsoft.com/office/drawing/2014/main" id="{DDCB1FD9-A3FA-407B-88AD-7691DDA2BFD9}"/>
              </a:ext>
            </a:extLst>
          </p:cNvPr>
          <p:cNvSpPr txBox="1"/>
          <p:nvPr/>
        </p:nvSpPr>
        <p:spPr>
          <a:xfrm>
            <a:off x="3268427" y="3320958"/>
            <a:ext cx="9034810" cy="2585323"/>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Nova" panose="020B0602020104020203" pitchFamily="34" charset="0"/>
              <a:ea typeface="+mn-ea"/>
              <a:cs typeface="Helvetica" panose="020B0604020202020204" pitchFamily="34" charset="0"/>
            </a:endParaRPr>
          </a:p>
          <a:p>
            <a:pPr marL="571500" marR="0" lvl="0" indent="-571500" algn="l" defTabSz="457200" rtl="0" eaLnBrk="1" fontAlgn="auto" latinLnBrk="0" hangingPunct="1">
              <a:lnSpc>
                <a:spcPct val="100000"/>
              </a:lnSpc>
              <a:spcBef>
                <a:spcPts val="0"/>
              </a:spcBef>
              <a:spcAft>
                <a:spcPts val="0"/>
              </a:spcAft>
              <a:buClrTx/>
              <a:buSzTx/>
              <a:buFontTx/>
              <a:buChar char="-"/>
              <a:tabLst/>
              <a:defRPr/>
            </a:pPr>
            <a:r>
              <a:rPr kumimoji="0" lang="en-US" sz="3600" b="0" i="0" u="none" strike="noStrike" kern="1200" cap="none" spc="0" normalizeH="0" baseline="0" noProof="0" dirty="0">
                <a:ln>
                  <a:noFill/>
                </a:ln>
                <a:solidFill>
                  <a:prstClr val="white"/>
                </a:solidFill>
                <a:effectLst/>
                <a:uLnTx/>
                <a:uFillTx/>
                <a:latin typeface="Gill Sans Nova" panose="020B0602020104020203" pitchFamily="34" charset="0"/>
                <a:ea typeface="+mn-ea"/>
                <a:cs typeface="Helvetica" panose="020B0604020202020204" pitchFamily="34" charset="0"/>
              </a:rPr>
              <a:t>How we </a:t>
            </a:r>
            <a:r>
              <a:rPr kumimoji="0" lang="en-US" sz="3600" b="1" i="0" u="none" strike="noStrike" kern="1200" cap="none" spc="0" normalizeH="0" baseline="0" noProof="0" dirty="0">
                <a:ln>
                  <a:noFill/>
                </a:ln>
                <a:solidFill>
                  <a:prstClr val="white"/>
                </a:solidFill>
                <a:effectLst/>
                <a:uLnTx/>
                <a:uFillTx/>
                <a:latin typeface="Gill Sans Nova" panose="020B0602020104020203" pitchFamily="34" charset="0"/>
                <a:ea typeface="+mn-ea"/>
                <a:cs typeface="Helvetica" panose="020B0604020202020204" pitchFamily="34" charset="0"/>
              </a:rPr>
              <a:t>generalize</a:t>
            </a:r>
            <a:r>
              <a:rPr kumimoji="0" lang="en-US" sz="3600" b="0" i="0" u="none" strike="noStrike" kern="1200" cap="none" spc="0" normalizeH="0" baseline="0" noProof="0" dirty="0">
                <a:ln>
                  <a:noFill/>
                </a:ln>
                <a:solidFill>
                  <a:prstClr val="white"/>
                </a:solidFill>
                <a:effectLst/>
                <a:uLnTx/>
                <a:uFillTx/>
                <a:latin typeface="Gill Sans Nova" panose="020B0602020104020203" pitchFamily="34" charset="0"/>
                <a:ea typeface="+mn-ea"/>
                <a:cs typeface="Helvetica" panose="020B0604020202020204" pitchFamily="34" charset="0"/>
              </a:rPr>
              <a:t> about what is the case</a:t>
            </a:r>
          </a:p>
          <a:p>
            <a:pPr marL="571500" marR="0" lvl="0" indent="-571500" algn="l" defTabSz="457200" rtl="0" eaLnBrk="1" fontAlgn="auto" latinLnBrk="0" hangingPunct="1">
              <a:lnSpc>
                <a:spcPct val="100000"/>
              </a:lnSpc>
              <a:spcBef>
                <a:spcPts val="0"/>
              </a:spcBef>
              <a:spcAft>
                <a:spcPts val="0"/>
              </a:spcAft>
              <a:buClrTx/>
              <a:buSzTx/>
              <a:buFontTx/>
              <a:buChar char="-"/>
              <a:tabLst/>
              <a:defRPr/>
            </a:pPr>
            <a:r>
              <a:rPr kumimoji="0" lang="en-US" sz="3600" b="0" i="0" u="none" strike="noStrike" kern="1200" cap="none" spc="0" normalizeH="0" baseline="0" noProof="0" dirty="0">
                <a:ln>
                  <a:noFill/>
                </a:ln>
                <a:solidFill>
                  <a:prstClr val="white"/>
                </a:solidFill>
                <a:effectLst/>
                <a:uLnTx/>
                <a:uFillTx/>
                <a:latin typeface="Gill Sans Nova" panose="020B0602020104020203" pitchFamily="34" charset="0"/>
                <a:ea typeface="+mn-ea"/>
                <a:cs typeface="Helvetica" panose="020B0604020202020204" pitchFamily="34" charset="0"/>
              </a:rPr>
              <a:t>What </a:t>
            </a:r>
            <a:r>
              <a:rPr kumimoji="0" lang="en-US" sz="3600" b="1" i="0" u="none" strike="noStrike" kern="1200" cap="none" spc="0" normalizeH="0" baseline="0" noProof="0" dirty="0">
                <a:ln>
                  <a:noFill/>
                </a:ln>
                <a:solidFill>
                  <a:prstClr val="white"/>
                </a:solidFill>
                <a:effectLst/>
                <a:uLnTx/>
                <a:uFillTx/>
                <a:latin typeface="Gill Sans Nova" panose="020B0602020104020203" pitchFamily="34" charset="0"/>
                <a:ea typeface="+mn-ea"/>
                <a:cs typeface="Helvetica" panose="020B0604020202020204" pitchFamily="34" charset="0"/>
              </a:rPr>
              <a:t>could</a:t>
            </a:r>
            <a:r>
              <a:rPr kumimoji="0" lang="en-US" sz="3600" b="0" i="0" u="none" strike="noStrike" kern="1200" cap="none" spc="0" normalizeH="0" baseline="0" noProof="0" dirty="0">
                <a:ln>
                  <a:noFill/>
                </a:ln>
                <a:solidFill>
                  <a:prstClr val="white"/>
                </a:solidFill>
                <a:effectLst/>
                <a:uLnTx/>
                <a:uFillTx/>
                <a:latin typeface="Gill Sans Nova" panose="020B0602020104020203" pitchFamily="34" charset="0"/>
                <a:ea typeface="+mn-ea"/>
                <a:cs typeface="Helvetica" panose="020B0604020202020204" pitchFamily="34" charset="0"/>
              </a:rPr>
              <a:t> be the case</a:t>
            </a:r>
          </a:p>
          <a:p>
            <a:pPr marL="571500" marR="0" lvl="0" indent="-571500" algn="l" defTabSz="457200" rtl="0" eaLnBrk="1" fontAlgn="auto" latinLnBrk="0" hangingPunct="1">
              <a:lnSpc>
                <a:spcPct val="100000"/>
              </a:lnSpc>
              <a:spcBef>
                <a:spcPts val="0"/>
              </a:spcBef>
              <a:spcAft>
                <a:spcPts val="0"/>
              </a:spcAft>
              <a:buClrTx/>
              <a:buSzTx/>
              <a:buFontTx/>
              <a:buChar char="-"/>
              <a:tabLst/>
              <a:defRPr/>
            </a:pPr>
            <a:r>
              <a:rPr kumimoji="0" lang="en-US" sz="3600" b="0" i="0" u="none" strike="noStrike" kern="1200" cap="none" spc="0" normalizeH="0" baseline="0" noProof="0" dirty="0">
                <a:ln>
                  <a:noFill/>
                </a:ln>
                <a:solidFill>
                  <a:prstClr val="white"/>
                </a:solidFill>
                <a:effectLst/>
                <a:uLnTx/>
                <a:uFillTx/>
                <a:latin typeface="Gill Sans Nova" panose="020B0602020104020203" pitchFamily="34" charset="0"/>
                <a:ea typeface="+mn-ea"/>
                <a:cs typeface="Helvetica" panose="020B0604020202020204" pitchFamily="34" charset="0"/>
              </a:rPr>
              <a:t>What </a:t>
            </a:r>
            <a:r>
              <a:rPr kumimoji="0" lang="en-US" sz="3600" b="1" i="0" u="none" strike="noStrike" kern="1200" cap="none" spc="0" normalizeH="0" baseline="0" noProof="0" dirty="0">
                <a:ln>
                  <a:noFill/>
                </a:ln>
                <a:solidFill>
                  <a:prstClr val="white"/>
                </a:solidFill>
                <a:effectLst/>
                <a:uLnTx/>
                <a:uFillTx/>
                <a:latin typeface="Gill Sans Nova" panose="020B0602020104020203" pitchFamily="34" charset="0"/>
                <a:ea typeface="+mn-ea"/>
                <a:cs typeface="Helvetica" panose="020B0604020202020204" pitchFamily="34" charset="0"/>
              </a:rPr>
              <a:t>should</a:t>
            </a:r>
            <a:r>
              <a:rPr kumimoji="0" lang="en-US" sz="3600" b="0" i="0" u="none" strike="noStrike" kern="1200" cap="none" spc="0" normalizeH="0" baseline="0" noProof="0" dirty="0">
                <a:ln>
                  <a:noFill/>
                </a:ln>
                <a:solidFill>
                  <a:prstClr val="white"/>
                </a:solidFill>
                <a:effectLst/>
                <a:uLnTx/>
                <a:uFillTx/>
                <a:latin typeface="Gill Sans Nova" panose="020B0602020104020203" pitchFamily="34" charset="0"/>
                <a:ea typeface="+mn-ea"/>
                <a:cs typeface="Helvetica" panose="020B0604020202020204" pitchFamily="34" charset="0"/>
              </a:rPr>
              <a:t> be the case</a:t>
            </a:r>
          </a:p>
          <a:p>
            <a:pPr marL="571500" marR="0" lvl="0" indent="-571500" algn="l" defTabSz="457200" rtl="0" eaLnBrk="1" fontAlgn="auto" latinLnBrk="0" hangingPunct="1">
              <a:lnSpc>
                <a:spcPct val="100000"/>
              </a:lnSpc>
              <a:spcBef>
                <a:spcPts val="0"/>
              </a:spcBef>
              <a:spcAft>
                <a:spcPts val="0"/>
              </a:spcAft>
              <a:buClrTx/>
              <a:buSzTx/>
              <a:buFontTx/>
              <a:buChar char="-"/>
              <a:tabLst/>
              <a:defRPr/>
            </a:pPr>
            <a:r>
              <a:rPr kumimoji="0" lang="en-US" sz="3600" b="1" i="0" u="none" strike="noStrike" kern="1200" cap="none" spc="0" normalizeH="0" baseline="0" noProof="0" dirty="0">
                <a:ln>
                  <a:noFill/>
                </a:ln>
                <a:solidFill>
                  <a:prstClr val="white"/>
                </a:solidFill>
                <a:effectLst/>
                <a:uLnTx/>
                <a:uFillTx/>
                <a:latin typeface="Gill Sans Nova" panose="020B0602020104020203" pitchFamily="34" charset="0"/>
                <a:ea typeface="+mn-ea"/>
                <a:cs typeface="Helvetica" panose="020B0604020202020204" pitchFamily="34" charset="0"/>
              </a:rPr>
              <a:t>How to change </a:t>
            </a:r>
            <a:r>
              <a:rPr kumimoji="0" lang="en-US" sz="3600" b="0" i="0" u="none" strike="noStrike" kern="1200" cap="none" spc="0" normalizeH="0" baseline="0" noProof="0" dirty="0">
                <a:ln>
                  <a:noFill/>
                </a:ln>
                <a:solidFill>
                  <a:prstClr val="white"/>
                </a:solidFill>
                <a:effectLst/>
                <a:uLnTx/>
                <a:uFillTx/>
                <a:latin typeface="Gill Sans Nova" panose="020B0602020104020203" pitchFamily="34" charset="0"/>
                <a:ea typeface="+mn-ea"/>
                <a:cs typeface="Helvetica" panose="020B0604020202020204" pitchFamily="34" charset="0"/>
              </a:rPr>
              <a:t>what is the case</a:t>
            </a:r>
            <a:endParaRPr lang="en-US" dirty="0"/>
          </a:p>
        </p:txBody>
      </p:sp>
    </p:spTree>
    <p:extLst>
      <p:ext uri="{BB962C8B-B14F-4D97-AF65-F5344CB8AC3E}">
        <p14:creationId xmlns:p14="http://schemas.microsoft.com/office/powerpoint/2010/main" val="1681985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Straight Arrow Connector 30">
            <a:extLst>
              <a:ext uri="{FF2B5EF4-FFF2-40B4-BE49-F238E27FC236}">
                <a16:creationId xmlns:a16="http://schemas.microsoft.com/office/drawing/2014/main" id="{DF512115-746D-4C02-ABC4-C092EBB7ADE0}"/>
              </a:ext>
            </a:extLst>
          </p:cNvPr>
          <p:cNvCxnSpPr>
            <a:cxnSpLocks/>
          </p:cNvCxnSpPr>
          <p:nvPr/>
        </p:nvCxnSpPr>
        <p:spPr>
          <a:xfrm>
            <a:off x="1689798" y="3065838"/>
            <a:ext cx="45045" cy="2557087"/>
          </a:xfrm>
          <a:prstGeom prst="straightConnector1">
            <a:avLst/>
          </a:prstGeom>
          <a:ln w="38100">
            <a:solidFill>
              <a:schemeClr val="bg1">
                <a:lumMod val="9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973E50A-0FBC-4B9B-8DE9-A28E4F19AB98}"/>
              </a:ext>
            </a:extLst>
          </p:cNvPr>
          <p:cNvCxnSpPr>
            <a:cxnSpLocks/>
          </p:cNvCxnSpPr>
          <p:nvPr/>
        </p:nvCxnSpPr>
        <p:spPr>
          <a:xfrm flipH="1">
            <a:off x="1844731" y="4291454"/>
            <a:ext cx="652906" cy="1242447"/>
          </a:xfrm>
          <a:prstGeom prst="straightConnector1">
            <a:avLst/>
          </a:prstGeom>
          <a:ln w="38100">
            <a:solidFill>
              <a:schemeClr val="bg1">
                <a:lumMod val="9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7E61594-A536-467D-BEC7-9C9F3E6854A6}"/>
              </a:ext>
            </a:extLst>
          </p:cNvPr>
          <p:cNvCxnSpPr>
            <a:cxnSpLocks/>
          </p:cNvCxnSpPr>
          <p:nvPr/>
        </p:nvCxnSpPr>
        <p:spPr>
          <a:xfrm>
            <a:off x="873567" y="1455840"/>
            <a:ext cx="861276" cy="4167085"/>
          </a:xfrm>
          <a:prstGeom prst="straightConnector1">
            <a:avLst/>
          </a:prstGeom>
          <a:ln w="38100">
            <a:solidFill>
              <a:schemeClr val="bg1">
                <a:lumMod val="9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CE35D0ED-2894-4A11-A76D-AE86D4B9766F}"/>
              </a:ext>
            </a:extLst>
          </p:cNvPr>
          <p:cNvSpPr/>
          <p:nvPr/>
        </p:nvSpPr>
        <p:spPr>
          <a:xfrm flipH="1">
            <a:off x="8999697" y="861659"/>
            <a:ext cx="2695144" cy="1850997"/>
          </a:xfrm>
          <a:prstGeom prst="ellipse">
            <a:avLst/>
          </a:prstGeom>
          <a:solidFill>
            <a:srgbClr val="D9695F">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limited economic opportunities</a:t>
            </a:r>
            <a:endParaRPr lang="en-US" sz="1600" dirty="0">
              <a:solidFill>
                <a:sysClr val="windowText" lastClr="000000"/>
              </a:solidFill>
              <a:latin typeface="Gill Sans Nova" panose="020B0602020104020203" pitchFamily="34" charset="0"/>
            </a:endParaRPr>
          </a:p>
        </p:txBody>
      </p:sp>
      <p:sp>
        <p:nvSpPr>
          <p:cNvPr id="55" name="Oval 54">
            <a:extLst>
              <a:ext uri="{FF2B5EF4-FFF2-40B4-BE49-F238E27FC236}">
                <a16:creationId xmlns:a16="http://schemas.microsoft.com/office/drawing/2014/main" id="{C667F9BC-5334-4E28-AE5B-0EE746CC432C}"/>
              </a:ext>
            </a:extLst>
          </p:cNvPr>
          <p:cNvSpPr/>
          <p:nvPr/>
        </p:nvSpPr>
        <p:spPr>
          <a:xfrm flipH="1">
            <a:off x="4525517" y="3589022"/>
            <a:ext cx="2540028" cy="850465"/>
          </a:xfrm>
          <a:prstGeom prst="ellipse">
            <a:avLst/>
          </a:prstGeom>
          <a:solidFill>
            <a:srgbClr val="9CC3CC">
              <a:alpha val="3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criminal disposition</a:t>
            </a:r>
            <a:endParaRPr lang="en-US" sz="1600" dirty="0">
              <a:solidFill>
                <a:sysClr val="windowText" lastClr="000000"/>
              </a:solidFill>
              <a:latin typeface="Gill Sans Nova" panose="020B0602020104020203" pitchFamily="34" charset="0"/>
            </a:endParaRPr>
          </a:p>
        </p:txBody>
      </p:sp>
      <p:sp>
        <p:nvSpPr>
          <p:cNvPr id="59" name="Oval 58">
            <a:extLst>
              <a:ext uri="{FF2B5EF4-FFF2-40B4-BE49-F238E27FC236}">
                <a16:creationId xmlns:a16="http://schemas.microsoft.com/office/drawing/2014/main" id="{D15C8A62-B795-4D28-AB83-E618CF699339}"/>
              </a:ext>
            </a:extLst>
          </p:cNvPr>
          <p:cNvSpPr/>
          <p:nvPr/>
        </p:nvSpPr>
        <p:spPr>
          <a:xfrm flipH="1">
            <a:off x="6949637" y="2921351"/>
            <a:ext cx="2200782" cy="1202605"/>
          </a:xfrm>
          <a:prstGeom prst="ellipse">
            <a:avLst/>
          </a:prstGeom>
          <a:solidFill>
            <a:srgbClr val="F2BF80">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gangs</a:t>
            </a:r>
            <a:endParaRPr lang="en-US" sz="1600" dirty="0">
              <a:solidFill>
                <a:sysClr val="windowText" lastClr="000000"/>
              </a:solidFill>
              <a:latin typeface="Gill Sans Nova" panose="020B0602020104020203" pitchFamily="34" charset="0"/>
            </a:endParaRPr>
          </a:p>
        </p:txBody>
      </p:sp>
      <p:sp>
        <p:nvSpPr>
          <p:cNvPr id="61" name="Oval 60">
            <a:extLst>
              <a:ext uri="{FF2B5EF4-FFF2-40B4-BE49-F238E27FC236}">
                <a16:creationId xmlns:a16="http://schemas.microsoft.com/office/drawing/2014/main" id="{88D277FB-0AF3-49FF-9894-F21D1D128D53}"/>
              </a:ext>
            </a:extLst>
          </p:cNvPr>
          <p:cNvSpPr/>
          <p:nvPr/>
        </p:nvSpPr>
        <p:spPr>
          <a:xfrm flipH="1">
            <a:off x="6681466" y="5622925"/>
            <a:ext cx="3665803" cy="1069279"/>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disproportionately high </a:t>
            </a:r>
            <a:r>
              <a:rPr lang="en-US" sz="2000" b="1" dirty="0">
                <a:solidFill>
                  <a:schemeClr val="tx1"/>
                </a:solidFill>
                <a:latin typeface="Gill Sans Nova" panose="020B0602020104020203" pitchFamily="34" charset="0"/>
              </a:rPr>
              <a:t>incarceration</a:t>
            </a:r>
            <a:r>
              <a:rPr lang="en-US" sz="2000" dirty="0">
                <a:solidFill>
                  <a:schemeClr val="tx1"/>
                </a:solidFill>
                <a:latin typeface="Gill Sans Nova" panose="020B0602020104020203" pitchFamily="34" charset="0"/>
              </a:rPr>
              <a:t> rates among Black people</a:t>
            </a:r>
          </a:p>
        </p:txBody>
      </p:sp>
      <p:sp>
        <p:nvSpPr>
          <p:cNvPr id="42" name="Oval 41">
            <a:extLst>
              <a:ext uri="{FF2B5EF4-FFF2-40B4-BE49-F238E27FC236}">
                <a16:creationId xmlns:a16="http://schemas.microsoft.com/office/drawing/2014/main" id="{3F1B2FFA-01FC-43A9-AD89-56F95B620134}"/>
              </a:ext>
            </a:extLst>
          </p:cNvPr>
          <p:cNvSpPr/>
          <p:nvPr/>
        </p:nvSpPr>
        <p:spPr>
          <a:xfrm flipH="1">
            <a:off x="5795531" y="1671279"/>
            <a:ext cx="2075397" cy="850465"/>
          </a:xfrm>
          <a:prstGeom prst="ellipse">
            <a:avLst/>
          </a:prstGeom>
          <a:solidFill>
            <a:srgbClr val="F2BF80">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culture of violence</a:t>
            </a:r>
            <a:endParaRPr lang="en-US" sz="1600" dirty="0">
              <a:solidFill>
                <a:sysClr val="windowText" lastClr="000000"/>
              </a:solidFill>
              <a:latin typeface="Gill Sans Nova" panose="020B0602020104020203" pitchFamily="34" charset="0"/>
            </a:endParaRPr>
          </a:p>
        </p:txBody>
      </p:sp>
      <p:sp>
        <p:nvSpPr>
          <p:cNvPr id="49" name="Oval 48">
            <a:extLst>
              <a:ext uri="{FF2B5EF4-FFF2-40B4-BE49-F238E27FC236}">
                <a16:creationId xmlns:a16="http://schemas.microsoft.com/office/drawing/2014/main" id="{129F3B97-D2A8-412C-8CFF-5E05E80B5BB9}"/>
              </a:ext>
            </a:extLst>
          </p:cNvPr>
          <p:cNvSpPr/>
          <p:nvPr/>
        </p:nvSpPr>
        <p:spPr>
          <a:xfrm flipH="1">
            <a:off x="8954161" y="3654589"/>
            <a:ext cx="3129639" cy="1356123"/>
          </a:xfrm>
          <a:prstGeom prst="ellipse">
            <a:avLst/>
          </a:prstGeom>
          <a:solidFill>
            <a:srgbClr val="D9695F">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racial bias in policing &amp; law</a:t>
            </a:r>
            <a:endParaRPr lang="en-US" sz="1600" dirty="0">
              <a:solidFill>
                <a:sysClr val="windowText" lastClr="000000"/>
              </a:solidFill>
              <a:latin typeface="Gill Sans Nova" panose="020B0602020104020203" pitchFamily="34" charset="0"/>
            </a:endParaRPr>
          </a:p>
        </p:txBody>
      </p:sp>
      <p:cxnSp>
        <p:nvCxnSpPr>
          <p:cNvPr id="29" name="Straight Arrow Connector 28">
            <a:extLst>
              <a:ext uri="{FF2B5EF4-FFF2-40B4-BE49-F238E27FC236}">
                <a16:creationId xmlns:a16="http://schemas.microsoft.com/office/drawing/2014/main" id="{C2ACE51F-5702-47FF-B99C-147618646853}"/>
              </a:ext>
            </a:extLst>
          </p:cNvPr>
          <p:cNvCxnSpPr>
            <a:cxnSpLocks/>
            <a:stCxn id="59" idx="4"/>
            <a:endCxn id="61" idx="0"/>
          </p:cNvCxnSpPr>
          <p:nvPr/>
        </p:nvCxnSpPr>
        <p:spPr>
          <a:xfrm>
            <a:off x="8050028" y="4123956"/>
            <a:ext cx="464339" cy="1498969"/>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7F25DB5-9BC2-4E0F-AE3E-18713BF753B0}"/>
              </a:ext>
            </a:extLst>
          </p:cNvPr>
          <p:cNvCxnSpPr>
            <a:cxnSpLocks/>
            <a:stCxn id="55" idx="4"/>
          </p:cNvCxnSpPr>
          <p:nvPr/>
        </p:nvCxnSpPr>
        <p:spPr>
          <a:xfrm>
            <a:off x="5795531" y="4439487"/>
            <a:ext cx="2638576" cy="1183438"/>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3DFAB26-4BCA-43A2-9108-45228E014069}"/>
              </a:ext>
            </a:extLst>
          </p:cNvPr>
          <p:cNvCxnSpPr>
            <a:cxnSpLocks/>
            <a:stCxn id="49" idx="4"/>
            <a:endCxn id="61" idx="0"/>
          </p:cNvCxnSpPr>
          <p:nvPr/>
        </p:nvCxnSpPr>
        <p:spPr>
          <a:xfrm flipH="1">
            <a:off x="8514367" y="5010712"/>
            <a:ext cx="2004613" cy="612213"/>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F343A4D-3C1E-47E8-81EF-B127CBBAF453}"/>
              </a:ext>
            </a:extLst>
          </p:cNvPr>
          <p:cNvCxnSpPr>
            <a:cxnSpLocks/>
            <a:stCxn id="56" idx="5"/>
            <a:endCxn id="59" idx="0"/>
          </p:cNvCxnSpPr>
          <p:nvPr/>
        </p:nvCxnSpPr>
        <p:spPr>
          <a:xfrm flipH="1">
            <a:off x="8050028" y="2441584"/>
            <a:ext cx="1344364" cy="479767"/>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E6989A3-0216-4E7F-AA08-C1CA7BFFF1C6}"/>
              </a:ext>
            </a:extLst>
          </p:cNvPr>
          <p:cNvCxnSpPr>
            <a:cxnSpLocks/>
            <a:stCxn id="42" idx="4"/>
            <a:endCxn id="59" idx="0"/>
          </p:cNvCxnSpPr>
          <p:nvPr/>
        </p:nvCxnSpPr>
        <p:spPr>
          <a:xfrm>
            <a:off x="6833229" y="2521744"/>
            <a:ext cx="1216799" cy="399607"/>
          </a:xfrm>
          <a:prstGeom prst="straightConnector1">
            <a:avLst/>
          </a:prstGeom>
          <a:ln w="38100">
            <a:solidFill>
              <a:schemeClr val="bg1">
                <a:lumMod val="6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857FE21E-2DAC-42AC-8B78-2B3DE509C6E2}"/>
              </a:ext>
            </a:extLst>
          </p:cNvPr>
          <p:cNvSpPr/>
          <p:nvPr/>
        </p:nvSpPr>
        <p:spPr>
          <a:xfrm flipH="1">
            <a:off x="537134" y="3674320"/>
            <a:ext cx="2296872" cy="723018"/>
          </a:xfrm>
          <a:prstGeom prst="ellipse">
            <a:avLst/>
          </a:prstGeom>
          <a:solidFill>
            <a:srgbClr val="D9695F">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structural</a:t>
            </a:r>
            <a:endParaRPr lang="en-US" sz="1600" dirty="0">
              <a:solidFill>
                <a:sysClr val="windowText" lastClr="000000"/>
              </a:solidFill>
              <a:latin typeface="Gill Sans Nova" panose="020B0602020104020203" pitchFamily="34" charset="0"/>
            </a:endParaRPr>
          </a:p>
        </p:txBody>
      </p:sp>
      <p:sp>
        <p:nvSpPr>
          <p:cNvPr id="22" name="Oval 21">
            <a:extLst>
              <a:ext uri="{FF2B5EF4-FFF2-40B4-BE49-F238E27FC236}">
                <a16:creationId xmlns:a16="http://schemas.microsoft.com/office/drawing/2014/main" id="{320572E3-3EC2-4A31-9A44-ABF6A06E2EFC}"/>
              </a:ext>
            </a:extLst>
          </p:cNvPr>
          <p:cNvSpPr/>
          <p:nvPr/>
        </p:nvSpPr>
        <p:spPr>
          <a:xfrm flipH="1">
            <a:off x="560724" y="739167"/>
            <a:ext cx="2136228" cy="839635"/>
          </a:xfrm>
          <a:prstGeom prst="ellipse">
            <a:avLst/>
          </a:prstGeom>
          <a:solidFill>
            <a:srgbClr val="9CC3CC">
              <a:alpha val="3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biology</a:t>
            </a:r>
            <a:endParaRPr lang="en-US" sz="1600" dirty="0">
              <a:solidFill>
                <a:sysClr val="windowText" lastClr="000000"/>
              </a:solidFill>
              <a:latin typeface="Gill Sans Nova" panose="020B0602020104020203" pitchFamily="34" charset="0"/>
            </a:endParaRPr>
          </a:p>
        </p:txBody>
      </p:sp>
      <p:sp>
        <p:nvSpPr>
          <p:cNvPr id="23" name="Oval 22">
            <a:extLst>
              <a:ext uri="{FF2B5EF4-FFF2-40B4-BE49-F238E27FC236}">
                <a16:creationId xmlns:a16="http://schemas.microsoft.com/office/drawing/2014/main" id="{6AB9C1A6-EEE4-4FD7-ABB4-3123A04618B0}"/>
              </a:ext>
            </a:extLst>
          </p:cNvPr>
          <p:cNvSpPr/>
          <p:nvPr/>
        </p:nvSpPr>
        <p:spPr>
          <a:xfrm flipH="1">
            <a:off x="528447" y="2366296"/>
            <a:ext cx="2200782" cy="699542"/>
          </a:xfrm>
          <a:prstGeom prst="ellipse">
            <a:avLst/>
          </a:prstGeom>
          <a:solidFill>
            <a:srgbClr val="F2BF80">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culture</a:t>
            </a:r>
            <a:endParaRPr lang="en-US" sz="1600" dirty="0">
              <a:solidFill>
                <a:sysClr val="windowText" lastClr="000000"/>
              </a:solidFill>
              <a:latin typeface="Gill Sans Nova" panose="020B0602020104020203" pitchFamily="34" charset="0"/>
            </a:endParaRPr>
          </a:p>
        </p:txBody>
      </p:sp>
      <p:sp>
        <p:nvSpPr>
          <p:cNvPr id="24" name="Title 1">
            <a:extLst>
              <a:ext uri="{FF2B5EF4-FFF2-40B4-BE49-F238E27FC236}">
                <a16:creationId xmlns:a16="http://schemas.microsoft.com/office/drawing/2014/main" id="{B0E88CF4-9B1D-44EA-8DF5-5FEF2586AE75}"/>
              </a:ext>
            </a:extLst>
          </p:cNvPr>
          <p:cNvSpPr txBox="1">
            <a:spLocks/>
          </p:cNvSpPr>
          <p:nvPr/>
        </p:nvSpPr>
        <p:spPr>
          <a:xfrm>
            <a:off x="415556" y="1630400"/>
            <a:ext cx="2540028" cy="424342"/>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ctr">
              <a:lnSpc>
                <a:spcPct val="100000"/>
              </a:lnSpc>
            </a:pPr>
            <a:r>
              <a:rPr lang="en-US" sz="3000" dirty="0">
                <a:solidFill>
                  <a:schemeClr val="bg1">
                    <a:lumMod val="50000"/>
                  </a:schemeClr>
                </a:solidFill>
                <a:latin typeface="Gill Sans Nova" panose="020B0602020104020203" pitchFamily="34" charset="0"/>
                <a:cs typeface="Helvetica" panose="020B0604020202020204" pitchFamily="34" charset="0"/>
              </a:rPr>
              <a:t>within individual</a:t>
            </a:r>
          </a:p>
        </p:txBody>
      </p:sp>
      <p:sp>
        <p:nvSpPr>
          <p:cNvPr id="25" name="Title 1">
            <a:extLst>
              <a:ext uri="{FF2B5EF4-FFF2-40B4-BE49-F238E27FC236}">
                <a16:creationId xmlns:a16="http://schemas.microsoft.com/office/drawing/2014/main" id="{0203F6D1-C05F-4388-B504-0FE7BEAE7865}"/>
              </a:ext>
            </a:extLst>
          </p:cNvPr>
          <p:cNvSpPr txBox="1">
            <a:spLocks/>
          </p:cNvSpPr>
          <p:nvPr/>
        </p:nvSpPr>
        <p:spPr>
          <a:xfrm>
            <a:off x="419784" y="3065838"/>
            <a:ext cx="2540028" cy="424342"/>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ctr">
              <a:lnSpc>
                <a:spcPct val="100000"/>
              </a:lnSpc>
            </a:pPr>
            <a:r>
              <a:rPr lang="en-US" sz="3000" dirty="0">
                <a:solidFill>
                  <a:schemeClr val="bg1">
                    <a:lumMod val="50000"/>
                  </a:schemeClr>
                </a:solidFill>
                <a:latin typeface="Gill Sans Nova" panose="020B0602020104020203" pitchFamily="34" charset="0"/>
                <a:cs typeface="Helvetica" panose="020B0604020202020204" pitchFamily="34" charset="0"/>
              </a:rPr>
              <a:t>within group</a:t>
            </a:r>
          </a:p>
        </p:txBody>
      </p:sp>
      <p:sp>
        <p:nvSpPr>
          <p:cNvPr id="26" name="Title 1">
            <a:extLst>
              <a:ext uri="{FF2B5EF4-FFF2-40B4-BE49-F238E27FC236}">
                <a16:creationId xmlns:a16="http://schemas.microsoft.com/office/drawing/2014/main" id="{473806B2-EBCC-406B-9A99-1790EC6E096D}"/>
              </a:ext>
            </a:extLst>
          </p:cNvPr>
          <p:cNvSpPr txBox="1">
            <a:spLocks/>
          </p:cNvSpPr>
          <p:nvPr/>
        </p:nvSpPr>
        <p:spPr>
          <a:xfrm>
            <a:off x="415556" y="4397338"/>
            <a:ext cx="2540028" cy="424342"/>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ctr">
              <a:lnSpc>
                <a:spcPct val="100000"/>
              </a:lnSpc>
            </a:pPr>
            <a:r>
              <a:rPr lang="en-US" sz="3000" dirty="0">
                <a:solidFill>
                  <a:schemeClr val="bg1">
                    <a:lumMod val="50000"/>
                  </a:schemeClr>
                </a:solidFill>
                <a:latin typeface="Gill Sans Nova" panose="020B0602020104020203" pitchFamily="34" charset="0"/>
                <a:cs typeface="Helvetica" panose="020B0604020202020204" pitchFamily="34" charset="0"/>
              </a:rPr>
              <a:t>external to group</a:t>
            </a:r>
          </a:p>
        </p:txBody>
      </p:sp>
      <p:sp>
        <p:nvSpPr>
          <p:cNvPr id="27" name="Content Placeholder 2">
            <a:extLst>
              <a:ext uri="{FF2B5EF4-FFF2-40B4-BE49-F238E27FC236}">
                <a16:creationId xmlns:a16="http://schemas.microsoft.com/office/drawing/2014/main" id="{93DFA97A-0F07-4138-9382-98FCA0A2B541}"/>
              </a:ext>
            </a:extLst>
          </p:cNvPr>
          <p:cNvSpPr txBox="1">
            <a:spLocks/>
          </p:cNvSpPr>
          <p:nvPr/>
        </p:nvSpPr>
        <p:spPr>
          <a:xfrm>
            <a:off x="0" y="0"/>
            <a:ext cx="2955584"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119063" lvl="1" indent="0">
              <a:buNone/>
              <a:tabLst>
                <a:tab pos="6342063" algn="l"/>
                <a:tab pos="11887200" algn="r"/>
              </a:tabLst>
            </a:pPr>
            <a:r>
              <a:rPr lang="en-US" b="1" dirty="0">
                <a:solidFill>
                  <a:schemeClr val="bg1"/>
                </a:solidFill>
                <a:latin typeface="Gill Sans Nova" panose="020B0602020104020203" pitchFamily="34" charset="0"/>
              </a:rPr>
              <a:t>Construals</a:t>
            </a:r>
          </a:p>
        </p:txBody>
      </p:sp>
      <p:sp>
        <p:nvSpPr>
          <p:cNvPr id="30" name="Oval 29">
            <a:extLst>
              <a:ext uri="{FF2B5EF4-FFF2-40B4-BE49-F238E27FC236}">
                <a16:creationId xmlns:a16="http://schemas.microsoft.com/office/drawing/2014/main" id="{3BF67C15-AB83-4ABA-B5D8-1304D327E896}"/>
              </a:ext>
            </a:extLst>
          </p:cNvPr>
          <p:cNvSpPr/>
          <p:nvPr/>
        </p:nvSpPr>
        <p:spPr>
          <a:xfrm flipH="1">
            <a:off x="415556" y="5622925"/>
            <a:ext cx="2638575" cy="891959"/>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Gill Sans Nova" panose="020B0602020104020203" pitchFamily="34" charset="0"/>
              </a:rPr>
              <a:t>group property</a:t>
            </a:r>
          </a:p>
        </p:txBody>
      </p:sp>
      <p:sp>
        <p:nvSpPr>
          <p:cNvPr id="35" name="Title 1">
            <a:extLst>
              <a:ext uri="{FF2B5EF4-FFF2-40B4-BE49-F238E27FC236}">
                <a16:creationId xmlns:a16="http://schemas.microsoft.com/office/drawing/2014/main" id="{F2482A2B-24E3-43AA-A525-4E9F87269916}"/>
              </a:ext>
            </a:extLst>
          </p:cNvPr>
          <p:cNvSpPr txBox="1">
            <a:spLocks/>
          </p:cNvSpPr>
          <p:nvPr/>
        </p:nvSpPr>
        <p:spPr>
          <a:xfrm>
            <a:off x="3523265" y="0"/>
            <a:ext cx="8668735" cy="6857999"/>
          </a:xfrm>
          <a:prstGeom prst="rect">
            <a:avLst/>
          </a:prstGeom>
          <a:solidFill>
            <a:srgbClr val="0D0D0D">
              <a:alpha val="87843"/>
            </a:srgbClr>
          </a:solidFill>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dirty="0">
                <a:solidFill>
                  <a:schemeClr val="bg1"/>
                </a:solidFill>
                <a:latin typeface="Gill Sans Nova" panose="020B0602020104020203" pitchFamily="34" charset="0"/>
                <a:cs typeface="Helvetica" panose="020B0604020202020204" pitchFamily="34" charset="0"/>
              </a:rPr>
              <a:t>It really matters </a:t>
            </a:r>
            <a:r>
              <a:rPr lang="en-US" b="1" dirty="0">
                <a:solidFill>
                  <a:schemeClr val="bg1"/>
                </a:solidFill>
                <a:latin typeface="Gill Sans Nova" panose="020B0602020104020203" pitchFamily="34" charset="0"/>
                <a:cs typeface="Helvetica" panose="020B0604020202020204" pitchFamily="34" charset="0"/>
              </a:rPr>
              <a:t>what types of causes </a:t>
            </a:r>
            <a:br>
              <a:rPr lang="en-US" dirty="0">
                <a:solidFill>
                  <a:schemeClr val="bg1"/>
                </a:solidFill>
                <a:latin typeface="Gill Sans Nova" panose="020B0602020104020203" pitchFamily="34" charset="0"/>
                <a:cs typeface="Helvetica" panose="020B0604020202020204" pitchFamily="34" charset="0"/>
              </a:rPr>
            </a:br>
            <a:r>
              <a:rPr lang="en-US" dirty="0">
                <a:solidFill>
                  <a:schemeClr val="bg1"/>
                </a:solidFill>
                <a:latin typeface="Gill Sans Nova" panose="020B0602020104020203" pitchFamily="34" charset="0"/>
                <a:cs typeface="Helvetica" panose="020B0604020202020204" pitchFamily="34" charset="0"/>
              </a:rPr>
              <a:t>we attribute group properties to.</a:t>
            </a:r>
          </a:p>
          <a:p>
            <a:pPr>
              <a:lnSpc>
                <a:spcPct val="100000"/>
              </a:lnSpc>
            </a:pPr>
            <a:endParaRPr lang="en-US" dirty="0">
              <a:solidFill>
                <a:schemeClr val="bg1"/>
              </a:solidFill>
              <a:latin typeface="Gill Sans Nova" panose="020B0602020104020203" pitchFamily="34" charset="0"/>
              <a:cs typeface="Helvetica" panose="020B0604020202020204" pitchFamily="34" charset="0"/>
            </a:endParaRPr>
          </a:p>
          <a:p>
            <a:pPr>
              <a:lnSpc>
                <a:spcPct val="100000"/>
              </a:lnSpc>
            </a:pPr>
            <a:r>
              <a:rPr lang="en-US" dirty="0">
                <a:solidFill>
                  <a:schemeClr val="bg1"/>
                </a:solidFill>
                <a:latin typeface="Gill Sans Nova" panose="020B0602020104020203" pitchFamily="34" charset="0"/>
                <a:cs typeface="Helvetica" panose="020B0604020202020204" pitchFamily="34" charset="0"/>
              </a:rPr>
              <a:t>Different implications for:</a:t>
            </a:r>
          </a:p>
          <a:p>
            <a:pPr>
              <a:lnSpc>
                <a:spcPct val="100000"/>
              </a:lnSpc>
            </a:pPr>
            <a:endParaRPr lang="en-US" sz="4400" dirty="0">
              <a:solidFill>
                <a:schemeClr val="bg1"/>
              </a:solidFill>
              <a:latin typeface="Gill Sans Nova" panose="020B0602020104020203" pitchFamily="34" charset="0"/>
              <a:cs typeface="Helvetica" panose="020B0604020202020204" pitchFamily="34" charset="0"/>
            </a:endParaRPr>
          </a:p>
          <a:p>
            <a:pPr>
              <a:lnSpc>
                <a:spcPct val="100000"/>
              </a:lnSpc>
            </a:pPr>
            <a:endParaRPr lang="en-US" sz="4400" dirty="0">
              <a:solidFill>
                <a:schemeClr val="bg1"/>
              </a:solidFill>
              <a:latin typeface="Gill Sans Nova" panose="020B0602020104020203" pitchFamily="34" charset="0"/>
              <a:cs typeface="Helvetica" panose="020B0604020202020204" pitchFamily="34" charset="0"/>
            </a:endParaRPr>
          </a:p>
          <a:p>
            <a:pPr>
              <a:lnSpc>
                <a:spcPct val="100000"/>
              </a:lnSpc>
            </a:pPr>
            <a:endParaRPr lang="en-US" sz="4400" dirty="0">
              <a:solidFill>
                <a:schemeClr val="bg1"/>
              </a:solidFill>
              <a:latin typeface="Gill Sans Nova" panose="020B0602020104020203" pitchFamily="34" charset="0"/>
              <a:cs typeface="Helvetica" panose="020B0604020202020204" pitchFamily="34" charset="0"/>
            </a:endParaRPr>
          </a:p>
        </p:txBody>
      </p:sp>
      <p:sp>
        <p:nvSpPr>
          <p:cNvPr id="37" name="TextBox 36">
            <a:extLst>
              <a:ext uri="{FF2B5EF4-FFF2-40B4-BE49-F238E27FC236}">
                <a16:creationId xmlns:a16="http://schemas.microsoft.com/office/drawing/2014/main" id="{A1934A8D-5A8B-4FF5-95D3-DB11C2146681}"/>
              </a:ext>
            </a:extLst>
          </p:cNvPr>
          <p:cNvSpPr txBox="1"/>
          <p:nvPr/>
        </p:nvSpPr>
        <p:spPr>
          <a:xfrm>
            <a:off x="3268427" y="3320958"/>
            <a:ext cx="9034810" cy="2585323"/>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Nova" panose="020B0602020104020203" pitchFamily="34" charset="0"/>
              <a:ea typeface="+mn-ea"/>
              <a:cs typeface="Helvetica" panose="020B0604020202020204" pitchFamily="34" charset="0"/>
            </a:endParaRPr>
          </a:p>
          <a:p>
            <a:pPr marL="571500" marR="0" lvl="0" indent="-571500" algn="l" defTabSz="457200" rtl="0" eaLnBrk="1" fontAlgn="auto" latinLnBrk="0" hangingPunct="1">
              <a:lnSpc>
                <a:spcPct val="100000"/>
              </a:lnSpc>
              <a:spcBef>
                <a:spcPts val="0"/>
              </a:spcBef>
              <a:spcAft>
                <a:spcPts val="0"/>
              </a:spcAft>
              <a:buClrTx/>
              <a:buSzTx/>
              <a:buFontTx/>
              <a:buChar char="-"/>
              <a:tabLst/>
              <a:defRPr/>
            </a:pPr>
            <a:r>
              <a:rPr kumimoji="0" lang="en-US" sz="3600" b="1" i="0" u="none" strike="noStrike" kern="1200" cap="none" spc="0" normalizeH="0" baseline="0" noProof="0" dirty="0">
                <a:ln>
                  <a:noFill/>
                </a:ln>
                <a:solidFill>
                  <a:prstClr val="white"/>
                </a:solidFill>
                <a:effectLst/>
                <a:uLnTx/>
                <a:uFillTx/>
                <a:latin typeface="Gill Sans Nova" panose="020B0602020104020203" pitchFamily="34" charset="0"/>
                <a:ea typeface="+mn-ea"/>
                <a:cs typeface="Helvetica" panose="020B0604020202020204" pitchFamily="34" charset="0"/>
              </a:rPr>
              <a:t>Generalization</a:t>
            </a:r>
            <a:endParaRPr kumimoji="0" lang="en-US" sz="3600" b="0" i="0" u="none" strike="noStrike" kern="1200" cap="none" spc="0" normalizeH="0" baseline="0" noProof="0" dirty="0">
              <a:ln>
                <a:noFill/>
              </a:ln>
              <a:solidFill>
                <a:prstClr val="white"/>
              </a:solidFill>
              <a:effectLst/>
              <a:uLnTx/>
              <a:uFillTx/>
              <a:latin typeface="Gill Sans Nova" panose="020B0602020104020203" pitchFamily="34" charset="0"/>
              <a:ea typeface="+mn-ea"/>
              <a:cs typeface="Helvetica" panose="020B0604020202020204" pitchFamily="34" charset="0"/>
            </a:endParaRPr>
          </a:p>
          <a:p>
            <a:pPr marL="571500" marR="0" lvl="0" indent="-571500" algn="l" defTabSz="457200" rtl="0" eaLnBrk="1" fontAlgn="auto" latinLnBrk="0" hangingPunct="1">
              <a:lnSpc>
                <a:spcPct val="100000"/>
              </a:lnSpc>
              <a:spcBef>
                <a:spcPts val="0"/>
              </a:spcBef>
              <a:spcAft>
                <a:spcPts val="0"/>
              </a:spcAft>
              <a:buClrTx/>
              <a:buSzTx/>
              <a:buFontTx/>
              <a:buChar char="-"/>
              <a:tabLst/>
              <a:defRPr/>
            </a:pPr>
            <a:r>
              <a:rPr kumimoji="0" lang="en-US" sz="3600" b="1" i="0" u="none" strike="noStrike" kern="1200" cap="none" spc="0" normalizeH="0" baseline="0" noProof="0" dirty="0">
                <a:ln>
                  <a:noFill/>
                </a:ln>
                <a:solidFill>
                  <a:prstClr val="white"/>
                </a:solidFill>
                <a:effectLst/>
                <a:uLnTx/>
                <a:uFillTx/>
                <a:latin typeface="Gill Sans Nova" panose="020B0602020104020203" pitchFamily="34" charset="0"/>
                <a:ea typeface="+mn-ea"/>
                <a:cs typeface="Helvetica" panose="020B0604020202020204" pitchFamily="34" charset="0"/>
              </a:rPr>
              <a:t>Possibility of change</a:t>
            </a:r>
          </a:p>
          <a:p>
            <a:pPr marL="571500" marR="0" lvl="0" indent="-571500" algn="l" defTabSz="457200" rtl="0" eaLnBrk="1" fontAlgn="auto" latinLnBrk="0" hangingPunct="1">
              <a:lnSpc>
                <a:spcPct val="100000"/>
              </a:lnSpc>
              <a:spcBef>
                <a:spcPts val="0"/>
              </a:spcBef>
              <a:spcAft>
                <a:spcPts val="0"/>
              </a:spcAft>
              <a:buClrTx/>
              <a:buSzTx/>
              <a:buFontTx/>
              <a:buChar char="-"/>
              <a:tabLst/>
              <a:defRPr/>
            </a:pPr>
            <a:r>
              <a:rPr kumimoji="0" lang="en-US" sz="3600" b="1" i="0" u="none" strike="noStrike" kern="1200" cap="none" spc="0" normalizeH="0" baseline="0" noProof="0" dirty="0">
                <a:ln>
                  <a:noFill/>
                </a:ln>
                <a:solidFill>
                  <a:prstClr val="white"/>
                </a:solidFill>
                <a:effectLst/>
                <a:uLnTx/>
                <a:uFillTx/>
                <a:latin typeface="Gill Sans Nova" panose="020B0602020104020203" pitchFamily="34" charset="0"/>
                <a:ea typeface="+mn-ea"/>
                <a:cs typeface="Helvetica" panose="020B0604020202020204" pitchFamily="34" charset="0"/>
              </a:rPr>
              <a:t>Normativity</a:t>
            </a:r>
          </a:p>
          <a:p>
            <a:pPr marL="571500" marR="0" lvl="0" indent="-571500" algn="l" defTabSz="457200" rtl="0" eaLnBrk="1" fontAlgn="auto" latinLnBrk="0" hangingPunct="1">
              <a:lnSpc>
                <a:spcPct val="100000"/>
              </a:lnSpc>
              <a:spcBef>
                <a:spcPts val="0"/>
              </a:spcBef>
              <a:spcAft>
                <a:spcPts val="0"/>
              </a:spcAft>
              <a:buClrTx/>
              <a:buSzTx/>
              <a:buFontTx/>
              <a:buChar char="-"/>
              <a:tabLst/>
              <a:defRPr/>
            </a:pPr>
            <a:r>
              <a:rPr lang="en-US" sz="3600" b="1" dirty="0">
                <a:solidFill>
                  <a:prstClr val="white"/>
                </a:solidFill>
                <a:latin typeface="Gill Sans Nova" panose="020B0602020104020203" pitchFamily="34" charset="0"/>
                <a:cs typeface="Helvetica" panose="020B0604020202020204" pitchFamily="34" charset="0"/>
              </a:rPr>
              <a:t>Target of intervention</a:t>
            </a:r>
            <a:endParaRPr lang="en-US" b="1" dirty="0"/>
          </a:p>
        </p:txBody>
      </p:sp>
    </p:spTree>
    <p:extLst>
      <p:ext uri="{BB962C8B-B14F-4D97-AF65-F5344CB8AC3E}">
        <p14:creationId xmlns:p14="http://schemas.microsoft.com/office/powerpoint/2010/main" val="526011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70B59-A173-4735-8BBF-3BEB269D1254}"/>
              </a:ext>
            </a:extLst>
          </p:cNvPr>
          <p:cNvSpPr>
            <a:spLocks noGrp="1"/>
          </p:cNvSpPr>
          <p:nvPr>
            <p:ph type="ctrTitle"/>
          </p:nvPr>
        </p:nvSpPr>
        <p:spPr/>
        <p:txBody>
          <a:bodyPr/>
          <a:lstStyle/>
          <a:p>
            <a:r>
              <a:rPr lang="en-US" dirty="0"/>
              <a:t>Study 1: diet</a:t>
            </a:r>
          </a:p>
        </p:txBody>
      </p:sp>
      <p:sp>
        <p:nvSpPr>
          <p:cNvPr id="3" name="Subtitle 2">
            <a:extLst>
              <a:ext uri="{FF2B5EF4-FFF2-40B4-BE49-F238E27FC236}">
                <a16:creationId xmlns:a16="http://schemas.microsoft.com/office/drawing/2014/main" id="{D958C402-22AD-4C7B-83BF-F5DEEBF79D2F}"/>
              </a:ext>
            </a:extLst>
          </p:cNvPr>
          <p:cNvSpPr>
            <a:spLocks noGrp="1"/>
          </p:cNvSpPr>
          <p:nvPr>
            <p:ph type="subTitle" idx="1"/>
          </p:nvPr>
        </p:nvSpPr>
        <p:spPr/>
        <p:txBody>
          <a:bodyPr/>
          <a:lstStyle/>
          <a:p>
            <a:r>
              <a:rPr lang="en-US" dirty="0"/>
              <a:t>adults (complete)</a:t>
            </a:r>
          </a:p>
          <a:p>
            <a:r>
              <a:rPr lang="en-US" dirty="0"/>
              <a:t>children (piloting 5-8yo, may need to go w 7-8yo)</a:t>
            </a:r>
          </a:p>
        </p:txBody>
      </p:sp>
    </p:spTree>
    <p:extLst>
      <p:ext uri="{BB962C8B-B14F-4D97-AF65-F5344CB8AC3E}">
        <p14:creationId xmlns:p14="http://schemas.microsoft.com/office/powerpoint/2010/main" val="4006685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Arrow Connector 14">
            <a:extLst>
              <a:ext uri="{FF2B5EF4-FFF2-40B4-BE49-F238E27FC236}">
                <a16:creationId xmlns:a16="http://schemas.microsoft.com/office/drawing/2014/main" id="{80F79D3F-D90D-4923-80F4-328A42096309}"/>
              </a:ext>
            </a:extLst>
          </p:cNvPr>
          <p:cNvCxnSpPr>
            <a:cxnSpLocks/>
            <a:stCxn id="56" idx="5"/>
            <a:endCxn id="61" idx="2"/>
          </p:cNvCxnSpPr>
          <p:nvPr/>
        </p:nvCxnSpPr>
        <p:spPr>
          <a:xfrm flipH="1">
            <a:off x="7257351" y="5626416"/>
            <a:ext cx="1987525" cy="879241"/>
          </a:xfrm>
          <a:prstGeom prst="straightConnector1">
            <a:avLst/>
          </a:prstGeom>
          <a:ln w="38100">
            <a:solidFill>
              <a:schemeClr val="bg1">
                <a:lumMod val="8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4603BE4-E956-413C-8B03-3258959CE767}"/>
              </a:ext>
            </a:extLst>
          </p:cNvPr>
          <p:cNvCxnSpPr>
            <a:cxnSpLocks/>
            <a:stCxn id="25" idx="0"/>
            <a:endCxn id="25" idx="2"/>
          </p:cNvCxnSpPr>
          <p:nvPr/>
        </p:nvCxnSpPr>
        <p:spPr>
          <a:xfrm>
            <a:off x="6107875" y="5682715"/>
            <a:ext cx="0" cy="424342"/>
          </a:xfrm>
          <a:prstGeom prst="straightConnector1">
            <a:avLst/>
          </a:prstGeom>
          <a:ln w="38100">
            <a:solidFill>
              <a:schemeClr val="bg1">
                <a:lumMod val="8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06AAFC1-F76E-469C-BE7A-66D0765680EC}"/>
              </a:ext>
            </a:extLst>
          </p:cNvPr>
          <p:cNvCxnSpPr>
            <a:cxnSpLocks/>
            <a:stCxn id="55" idx="3"/>
            <a:endCxn id="61" idx="6"/>
          </p:cNvCxnSpPr>
          <p:nvPr/>
        </p:nvCxnSpPr>
        <p:spPr>
          <a:xfrm>
            <a:off x="3102254" y="5629799"/>
            <a:ext cx="1832395" cy="875858"/>
          </a:xfrm>
          <a:prstGeom prst="straightConnector1">
            <a:avLst/>
          </a:prstGeom>
          <a:ln w="38100">
            <a:solidFill>
              <a:schemeClr val="bg1">
                <a:lumMod val="8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CE35D0ED-2894-4A11-A76D-AE86D4B9766F}"/>
              </a:ext>
            </a:extLst>
          </p:cNvPr>
          <p:cNvSpPr/>
          <p:nvPr/>
        </p:nvSpPr>
        <p:spPr>
          <a:xfrm flipH="1">
            <a:off x="8850181" y="4722223"/>
            <a:ext cx="2695144" cy="1059328"/>
          </a:xfrm>
          <a:prstGeom prst="ellipse">
            <a:avLst/>
          </a:prstGeom>
          <a:solidFill>
            <a:srgbClr val="D9695F">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access &amp; availability</a:t>
            </a:r>
            <a:endParaRPr lang="en-US" sz="1600" dirty="0">
              <a:solidFill>
                <a:sysClr val="windowText" lastClr="000000"/>
              </a:solidFill>
              <a:latin typeface="Gill Sans Nova" panose="020B0602020104020203" pitchFamily="34" charset="0"/>
            </a:endParaRPr>
          </a:p>
        </p:txBody>
      </p:sp>
      <p:sp>
        <p:nvSpPr>
          <p:cNvPr id="5" name="Title 1">
            <a:extLst>
              <a:ext uri="{FF2B5EF4-FFF2-40B4-BE49-F238E27FC236}">
                <a16:creationId xmlns:a16="http://schemas.microsoft.com/office/drawing/2014/main" id="{8DBA66D7-2AEE-4A1D-ADF2-6B503CCC23E2}"/>
              </a:ext>
            </a:extLst>
          </p:cNvPr>
          <p:cNvSpPr txBox="1">
            <a:spLocks/>
          </p:cNvSpPr>
          <p:nvPr/>
        </p:nvSpPr>
        <p:spPr>
          <a:xfrm>
            <a:off x="351763" y="155420"/>
            <a:ext cx="10403910" cy="147072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dirty="0">
                <a:solidFill>
                  <a:schemeClr val="tx1"/>
                </a:solidFill>
                <a:latin typeface="Gill Sans Nova" panose="020B0602020104020203" pitchFamily="34" charset="0"/>
                <a:cs typeface="Helvetica" panose="020B0604020202020204" pitchFamily="34" charset="0"/>
              </a:rPr>
              <a:t>Attributing different causes for group’s </a:t>
            </a:r>
            <a:r>
              <a:rPr lang="en-US" b="1" dirty="0">
                <a:solidFill>
                  <a:schemeClr val="tx1"/>
                </a:solidFill>
                <a:latin typeface="Gill Sans Nova" panose="020B0602020104020203" pitchFamily="34" charset="0"/>
                <a:cs typeface="Helvetica" panose="020B0604020202020204" pitchFamily="34" charset="0"/>
              </a:rPr>
              <a:t>diet</a:t>
            </a:r>
            <a:r>
              <a:rPr lang="en-US" dirty="0">
                <a:solidFill>
                  <a:schemeClr val="tx1"/>
                </a:solidFill>
                <a:latin typeface="Gill Sans Nova" panose="020B0602020104020203" pitchFamily="34" charset="0"/>
                <a:cs typeface="Helvetica" panose="020B0604020202020204" pitchFamily="34" charset="0"/>
              </a:rPr>
              <a:t> patterns</a:t>
            </a:r>
            <a:endParaRPr lang="en-US" sz="8800" dirty="0">
              <a:solidFill>
                <a:schemeClr val="bg1">
                  <a:lumMod val="50000"/>
                </a:schemeClr>
              </a:solidFill>
              <a:latin typeface="Gill Sans Nova" panose="020B0602020104020203" pitchFamily="34" charset="0"/>
              <a:cs typeface="Helvetica" panose="020B0604020202020204" pitchFamily="34" charset="0"/>
            </a:endParaRPr>
          </a:p>
        </p:txBody>
      </p:sp>
      <p:sp>
        <p:nvSpPr>
          <p:cNvPr id="55" name="Oval 54">
            <a:extLst>
              <a:ext uri="{FF2B5EF4-FFF2-40B4-BE49-F238E27FC236}">
                <a16:creationId xmlns:a16="http://schemas.microsoft.com/office/drawing/2014/main" id="{C667F9BC-5334-4E28-AE5B-0EE746CC432C}"/>
              </a:ext>
            </a:extLst>
          </p:cNvPr>
          <p:cNvSpPr/>
          <p:nvPr/>
        </p:nvSpPr>
        <p:spPr>
          <a:xfrm flipH="1">
            <a:off x="934204" y="4913126"/>
            <a:ext cx="2540028" cy="839635"/>
          </a:xfrm>
          <a:prstGeom prst="ellipse">
            <a:avLst/>
          </a:prstGeom>
          <a:solidFill>
            <a:srgbClr val="9CC3CC">
              <a:alpha val="3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biology</a:t>
            </a:r>
            <a:endParaRPr lang="en-US" sz="1600" dirty="0">
              <a:solidFill>
                <a:sysClr val="windowText" lastClr="000000"/>
              </a:solidFill>
              <a:latin typeface="Gill Sans Nova" panose="020B0602020104020203" pitchFamily="34" charset="0"/>
            </a:endParaRPr>
          </a:p>
        </p:txBody>
      </p:sp>
      <p:sp>
        <p:nvSpPr>
          <p:cNvPr id="59" name="Oval 58">
            <a:extLst>
              <a:ext uri="{FF2B5EF4-FFF2-40B4-BE49-F238E27FC236}">
                <a16:creationId xmlns:a16="http://schemas.microsoft.com/office/drawing/2014/main" id="{D15C8A62-B795-4D28-AB83-E618CF699339}"/>
              </a:ext>
            </a:extLst>
          </p:cNvPr>
          <p:cNvSpPr/>
          <p:nvPr/>
        </p:nvSpPr>
        <p:spPr>
          <a:xfrm flipH="1">
            <a:off x="4946524" y="4983173"/>
            <a:ext cx="2200782" cy="699542"/>
          </a:xfrm>
          <a:prstGeom prst="ellipse">
            <a:avLst/>
          </a:prstGeom>
          <a:solidFill>
            <a:srgbClr val="F2BF80">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culture</a:t>
            </a:r>
            <a:endParaRPr lang="en-US" sz="1600" dirty="0">
              <a:solidFill>
                <a:sysClr val="windowText" lastClr="000000"/>
              </a:solidFill>
              <a:latin typeface="Gill Sans Nova" panose="020B0602020104020203" pitchFamily="34" charset="0"/>
            </a:endParaRPr>
          </a:p>
        </p:txBody>
      </p:sp>
      <p:sp>
        <p:nvSpPr>
          <p:cNvPr id="61" name="Oval 60">
            <a:extLst>
              <a:ext uri="{FF2B5EF4-FFF2-40B4-BE49-F238E27FC236}">
                <a16:creationId xmlns:a16="http://schemas.microsoft.com/office/drawing/2014/main" id="{88D277FB-0AF3-49FF-9894-F21D1D128D53}"/>
              </a:ext>
            </a:extLst>
          </p:cNvPr>
          <p:cNvSpPr/>
          <p:nvPr/>
        </p:nvSpPr>
        <p:spPr>
          <a:xfrm flipH="1">
            <a:off x="4934649" y="6155886"/>
            <a:ext cx="2322702" cy="69954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Gill Sans Nova" panose="020B0602020104020203" pitchFamily="34" charset="0"/>
              </a:rPr>
              <a:t>diet</a:t>
            </a:r>
          </a:p>
        </p:txBody>
      </p:sp>
      <p:sp>
        <p:nvSpPr>
          <p:cNvPr id="22" name="Title 1">
            <a:extLst>
              <a:ext uri="{FF2B5EF4-FFF2-40B4-BE49-F238E27FC236}">
                <a16:creationId xmlns:a16="http://schemas.microsoft.com/office/drawing/2014/main" id="{40974044-71AD-410A-89A8-2D147968F392}"/>
              </a:ext>
            </a:extLst>
          </p:cNvPr>
          <p:cNvSpPr txBox="1">
            <a:spLocks/>
          </p:cNvSpPr>
          <p:nvPr/>
        </p:nvSpPr>
        <p:spPr>
          <a:xfrm>
            <a:off x="351763" y="1627275"/>
            <a:ext cx="4463705" cy="3285851"/>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bg1">
                    <a:lumMod val="50000"/>
                  </a:schemeClr>
                </a:solidFill>
                <a:latin typeface="Gill Sans Nova" panose="020B0602020104020203" pitchFamily="34" charset="0"/>
                <a:cs typeface="Helvetica" panose="020B0604020202020204" pitchFamily="34" charset="0"/>
              </a:rPr>
              <a:t>Chinese people’s digestive systems “best suited” for Chinese food </a:t>
            </a:r>
            <a:r>
              <a:rPr lang="en-US" sz="2400" dirty="0">
                <a:solidFill>
                  <a:schemeClr val="bg1">
                    <a:lumMod val="50000"/>
                  </a:schemeClr>
                </a:solidFill>
                <a:latin typeface="Gill Sans Nova" panose="020B0602020104020203" pitchFamily="34" charset="0"/>
                <a:cs typeface="Helvetica" panose="020B0604020202020204" pitchFamily="34" charset="0"/>
              </a:rPr>
              <a:t>(according to my grandparents and extended family)</a:t>
            </a:r>
          </a:p>
        </p:txBody>
      </p:sp>
      <p:sp>
        <p:nvSpPr>
          <p:cNvPr id="23" name="Title 1">
            <a:extLst>
              <a:ext uri="{FF2B5EF4-FFF2-40B4-BE49-F238E27FC236}">
                <a16:creationId xmlns:a16="http://schemas.microsoft.com/office/drawing/2014/main" id="{850A0D43-3DD4-4F7D-B05D-F59A250247BC}"/>
              </a:ext>
            </a:extLst>
          </p:cNvPr>
          <p:cNvSpPr txBox="1">
            <a:spLocks/>
          </p:cNvSpPr>
          <p:nvPr/>
        </p:nvSpPr>
        <p:spPr>
          <a:xfrm>
            <a:off x="8182099" y="1780829"/>
            <a:ext cx="4009901" cy="3285851"/>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bg1">
                    <a:lumMod val="50000"/>
                  </a:schemeClr>
                </a:solidFill>
                <a:latin typeface="Gill Sans Nova" panose="020B0602020104020203" pitchFamily="34" charset="0"/>
                <a:cs typeface="Helvetica" panose="020B0604020202020204" pitchFamily="34" charset="0"/>
              </a:rPr>
              <a:t>cuisines develop &amp; adapt to local ecology and resources</a:t>
            </a:r>
          </a:p>
          <a:p>
            <a:pPr>
              <a:lnSpc>
                <a:spcPct val="100000"/>
              </a:lnSpc>
            </a:pPr>
            <a:endParaRPr lang="en-US" sz="2000" dirty="0">
              <a:solidFill>
                <a:schemeClr val="bg1">
                  <a:lumMod val="50000"/>
                </a:schemeClr>
              </a:solidFill>
              <a:latin typeface="Gill Sans Nova" panose="020B0602020104020203" pitchFamily="34" charset="0"/>
              <a:cs typeface="Helvetica" panose="020B0604020202020204" pitchFamily="34" charset="0"/>
            </a:endParaRPr>
          </a:p>
          <a:p>
            <a:pPr>
              <a:lnSpc>
                <a:spcPct val="100000"/>
              </a:lnSpc>
            </a:pPr>
            <a:r>
              <a:rPr lang="en-US" sz="2800" dirty="0">
                <a:solidFill>
                  <a:schemeClr val="bg1">
                    <a:lumMod val="50000"/>
                  </a:schemeClr>
                </a:solidFill>
                <a:latin typeface="Gill Sans Nova" panose="020B0602020104020203" pitchFamily="34" charset="0"/>
                <a:cs typeface="Helvetica" panose="020B0604020202020204" pitchFamily="34" charset="0"/>
              </a:rPr>
              <a:t>food deserts </a:t>
            </a:r>
            <a:r>
              <a:rPr lang="en-US" sz="2400" dirty="0">
                <a:solidFill>
                  <a:schemeClr val="bg1">
                    <a:lumMod val="50000"/>
                  </a:schemeClr>
                </a:solidFill>
                <a:latin typeface="Gill Sans Nova" panose="020B0602020104020203" pitchFamily="34" charset="0"/>
                <a:cs typeface="Helvetica" panose="020B0604020202020204" pitchFamily="34" charset="0"/>
              </a:rPr>
              <a:t>(lack of access to healthy nutritious food)</a:t>
            </a:r>
            <a:endParaRPr lang="en-US" sz="2800" dirty="0">
              <a:solidFill>
                <a:schemeClr val="bg1">
                  <a:lumMod val="50000"/>
                </a:schemeClr>
              </a:solidFill>
              <a:latin typeface="Gill Sans Nova" panose="020B0602020104020203" pitchFamily="34" charset="0"/>
              <a:cs typeface="Helvetica" panose="020B0604020202020204" pitchFamily="34" charset="0"/>
            </a:endParaRPr>
          </a:p>
        </p:txBody>
      </p:sp>
      <p:sp>
        <p:nvSpPr>
          <p:cNvPr id="24" name="Title 1">
            <a:extLst>
              <a:ext uri="{FF2B5EF4-FFF2-40B4-BE49-F238E27FC236}">
                <a16:creationId xmlns:a16="http://schemas.microsoft.com/office/drawing/2014/main" id="{58A15FAC-7893-4E53-BBBB-CD5751C33B18}"/>
              </a:ext>
            </a:extLst>
          </p:cNvPr>
          <p:cNvSpPr txBox="1">
            <a:spLocks/>
          </p:cNvSpPr>
          <p:nvPr/>
        </p:nvSpPr>
        <p:spPr>
          <a:xfrm>
            <a:off x="934204" y="5763821"/>
            <a:ext cx="2540028" cy="424342"/>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ctr">
              <a:lnSpc>
                <a:spcPct val="100000"/>
              </a:lnSpc>
            </a:pPr>
            <a:r>
              <a:rPr lang="en-US" sz="3000" dirty="0">
                <a:solidFill>
                  <a:schemeClr val="bg1">
                    <a:lumMod val="50000"/>
                  </a:schemeClr>
                </a:solidFill>
                <a:latin typeface="Gill Sans Nova" panose="020B0602020104020203" pitchFamily="34" charset="0"/>
                <a:cs typeface="Helvetica" panose="020B0604020202020204" pitchFamily="34" charset="0"/>
              </a:rPr>
              <a:t>within individual</a:t>
            </a:r>
          </a:p>
        </p:txBody>
      </p:sp>
      <p:sp>
        <p:nvSpPr>
          <p:cNvPr id="25" name="Title 1">
            <a:extLst>
              <a:ext uri="{FF2B5EF4-FFF2-40B4-BE49-F238E27FC236}">
                <a16:creationId xmlns:a16="http://schemas.microsoft.com/office/drawing/2014/main" id="{B6F43533-F4C3-41B6-957B-C876D48BE25C}"/>
              </a:ext>
            </a:extLst>
          </p:cNvPr>
          <p:cNvSpPr txBox="1">
            <a:spLocks/>
          </p:cNvSpPr>
          <p:nvPr/>
        </p:nvSpPr>
        <p:spPr>
          <a:xfrm>
            <a:off x="4837861" y="5682715"/>
            <a:ext cx="2540028" cy="424342"/>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ctr">
              <a:lnSpc>
                <a:spcPct val="100000"/>
              </a:lnSpc>
            </a:pPr>
            <a:r>
              <a:rPr lang="en-US" sz="3000" dirty="0">
                <a:solidFill>
                  <a:schemeClr val="bg1">
                    <a:lumMod val="50000"/>
                  </a:schemeClr>
                </a:solidFill>
                <a:latin typeface="Gill Sans Nova" panose="020B0602020104020203" pitchFamily="34" charset="0"/>
                <a:cs typeface="Helvetica" panose="020B0604020202020204" pitchFamily="34" charset="0"/>
              </a:rPr>
              <a:t>within group</a:t>
            </a:r>
          </a:p>
        </p:txBody>
      </p:sp>
      <p:sp>
        <p:nvSpPr>
          <p:cNvPr id="26" name="Title 1">
            <a:extLst>
              <a:ext uri="{FF2B5EF4-FFF2-40B4-BE49-F238E27FC236}">
                <a16:creationId xmlns:a16="http://schemas.microsoft.com/office/drawing/2014/main" id="{0055EACC-014B-4428-8BAC-DE539CDF18AD}"/>
              </a:ext>
            </a:extLst>
          </p:cNvPr>
          <p:cNvSpPr txBox="1">
            <a:spLocks/>
          </p:cNvSpPr>
          <p:nvPr/>
        </p:nvSpPr>
        <p:spPr>
          <a:xfrm>
            <a:off x="8927739" y="5781551"/>
            <a:ext cx="2540028" cy="424342"/>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ctr">
              <a:lnSpc>
                <a:spcPct val="100000"/>
              </a:lnSpc>
            </a:pPr>
            <a:r>
              <a:rPr lang="en-US" sz="3000" dirty="0">
                <a:solidFill>
                  <a:schemeClr val="bg1">
                    <a:lumMod val="50000"/>
                  </a:schemeClr>
                </a:solidFill>
                <a:latin typeface="Gill Sans Nova" panose="020B0602020104020203" pitchFamily="34" charset="0"/>
                <a:cs typeface="Helvetica" panose="020B0604020202020204" pitchFamily="34" charset="0"/>
              </a:rPr>
              <a:t>external to group</a:t>
            </a:r>
          </a:p>
        </p:txBody>
      </p:sp>
      <p:sp>
        <p:nvSpPr>
          <p:cNvPr id="27" name="Title 1">
            <a:extLst>
              <a:ext uri="{FF2B5EF4-FFF2-40B4-BE49-F238E27FC236}">
                <a16:creationId xmlns:a16="http://schemas.microsoft.com/office/drawing/2014/main" id="{5C90A665-82FC-45EB-9676-AC0865836337}"/>
              </a:ext>
            </a:extLst>
          </p:cNvPr>
          <p:cNvSpPr txBox="1">
            <a:spLocks/>
          </p:cNvSpPr>
          <p:nvPr/>
        </p:nvSpPr>
        <p:spPr>
          <a:xfrm>
            <a:off x="4898596" y="1953571"/>
            <a:ext cx="3200375" cy="3285851"/>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3000" dirty="0">
                <a:solidFill>
                  <a:schemeClr val="bg1">
                    <a:lumMod val="50000"/>
                  </a:schemeClr>
                </a:solidFill>
                <a:latin typeface="Gill Sans Nova" panose="020B0602020104020203" pitchFamily="34" charset="0"/>
                <a:cs typeface="Helvetica" panose="020B0604020202020204" pitchFamily="34" charset="0"/>
              </a:rPr>
              <a:t>foodways</a:t>
            </a:r>
          </a:p>
          <a:p>
            <a:pPr>
              <a:lnSpc>
                <a:spcPct val="100000"/>
              </a:lnSpc>
            </a:pPr>
            <a:endParaRPr lang="en-US" sz="1400" dirty="0">
              <a:solidFill>
                <a:schemeClr val="bg1">
                  <a:lumMod val="50000"/>
                </a:schemeClr>
              </a:solidFill>
              <a:latin typeface="Gill Sans Nova" panose="020B0602020104020203" pitchFamily="34" charset="0"/>
              <a:cs typeface="Helvetica" panose="020B0604020202020204" pitchFamily="34" charset="0"/>
            </a:endParaRPr>
          </a:p>
          <a:p>
            <a:pPr>
              <a:lnSpc>
                <a:spcPct val="100000"/>
              </a:lnSpc>
            </a:pPr>
            <a:r>
              <a:rPr lang="en-US" sz="3000" dirty="0">
                <a:solidFill>
                  <a:schemeClr val="bg1">
                    <a:lumMod val="50000"/>
                  </a:schemeClr>
                </a:solidFill>
                <a:latin typeface="Gill Sans Nova" panose="020B0602020104020203" pitchFamily="34" charset="0"/>
                <a:cs typeface="Helvetica" panose="020B0604020202020204" pitchFamily="34" charset="0"/>
              </a:rPr>
              <a:t>health &amp; diet cultural beliefs</a:t>
            </a:r>
          </a:p>
          <a:p>
            <a:pPr>
              <a:lnSpc>
                <a:spcPct val="100000"/>
              </a:lnSpc>
            </a:pPr>
            <a:endParaRPr lang="en-US" sz="1400" dirty="0">
              <a:solidFill>
                <a:schemeClr val="bg1">
                  <a:lumMod val="50000"/>
                </a:schemeClr>
              </a:solidFill>
              <a:latin typeface="Gill Sans Nova" panose="020B0602020104020203" pitchFamily="34" charset="0"/>
              <a:cs typeface="Helvetica" panose="020B0604020202020204" pitchFamily="34" charset="0"/>
            </a:endParaRPr>
          </a:p>
          <a:p>
            <a:pPr>
              <a:lnSpc>
                <a:spcPct val="100000"/>
              </a:lnSpc>
            </a:pPr>
            <a:r>
              <a:rPr lang="en-US" sz="3000" dirty="0">
                <a:solidFill>
                  <a:schemeClr val="bg1">
                    <a:lumMod val="50000"/>
                  </a:schemeClr>
                </a:solidFill>
                <a:latin typeface="Gill Sans Nova" panose="020B0602020104020203" pitchFamily="34" charset="0"/>
                <a:cs typeface="Helvetica" panose="020B0604020202020204" pitchFamily="34" charset="0"/>
              </a:rPr>
              <a:t>socialization</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sp>
        <p:nvSpPr>
          <p:cNvPr id="13" name="Content Placeholder 2">
            <a:extLst>
              <a:ext uri="{FF2B5EF4-FFF2-40B4-BE49-F238E27FC236}">
                <a16:creationId xmlns:a16="http://schemas.microsoft.com/office/drawing/2014/main" id="{4226EB9F-1568-413A-8157-7DAEEA75FAA2}"/>
              </a:ext>
            </a:extLst>
          </p:cNvPr>
          <p:cNvSpPr txBox="1">
            <a:spLocks/>
          </p:cNvSpPr>
          <p:nvPr/>
        </p:nvSpPr>
        <p:spPr>
          <a:xfrm>
            <a:off x="0" y="1730856"/>
            <a:ext cx="2955584"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119063" lvl="1" indent="0">
              <a:buNone/>
              <a:tabLst>
                <a:tab pos="6342063" algn="l"/>
                <a:tab pos="11887200" algn="r"/>
              </a:tabLst>
            </a:pPr>
            <a:r>
              <a:rPr lang="en-US" b="1" dirty="0">
                <a:solidFill>
                  <a:schemeClr val="bg1"/>
                </a:solidFill>
                <a:latin typeface="Gill Sans Nova" panose="020B0602020104020203" pitchFamily="34" charset="0"/>
              </a:rPr>
              <a:t>Construals</a:t>
            </a:r>
          </a:p>
        </p:txBody>
      </p:sp>
    </p:spTree>
    <p:extLst>
      <p:ext uri="{BB962C8B-B14F-4D97-AF65-F5344CB8AC3E}">
        <p14:creationId xmlns:p14="http://schemas.microsoft.com/office/powerpoint/2010/main" val="2993158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80697"/>
            <a:ext cx="6150488"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119063" lvl="1" indent="0">
              <a:buNone/>
              <a:tabLst>
                <a:tab pos="6342063" algn="l"/>
                <a:tab pos="11887200" algn="r"/>
              </a:tabLst>
            </a:pPr>
            <a:r>
              <a:rPr lang="en-US" b="1" dirty="0">
                <a:solidFill>
                  <a:schemeClr val="bg1"/>
                </a:solidFill>
                <a:latin typeface="Gill Sans Nova" panose="020B0602020104020203" pitchFamily="34" charset="0"/>
              </a:rPr>
              <a:t>Construals</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pic>
        <p:nvPicPr>
          <p:cNvPr id="28" name="Picture 27">
            <a:extLst>
              <a:ext uri="{FF2B5EF4-FFF2-40B4-BE49-F238E27FC236}">
                <a16:creationId xmlns:a16="http://schemas.microsoft.com/office/drawing/2014/main" id="{D24B364E-7C0A-4ECD-8557-43C74DB379FB}"/>
              </a:ext>
            </a:extLst>
          </p:cNvPr>
          <p:cNvPicPr>
            <a:picLocks noChangeAspect="1"/>
          </p:cNvPicPr>
          <p:nvPr/>
        </p:nvPicPr>
        <p:blipFill>
          <a:blip r:embed="rId3"/>
          <a:srcRect/>
          <a:stretch/>
        </p:blipFill>
        <p:spPr>
          <a:xfrm>
            <a:off x="4760764" y="4910954"/>
            <a:ext cx="1335236" cy="1278906"/>
          </a:xfrm>
          <a:prstGeom prst="rect">
            <a:avLst/>
          </a:prstGeom>
        </p:spPr>
      </p:pic>
      <p:sp>
        <p:nvSpPr>
          <p:cNvPr id="38" name="Title 1">
            <a:extLst>
              <a:ext uri="{FF2B5EF4-FFF2-40B4-BE49-F238E27FC236}">
                <a16:creationId xmlns:a16="http://schemas.microsoft.com/office/drawing/2014/main" id="{9EB55216-8940-4468-8469-06871BB16217}"/>
              </a:ext>
            </a:extLst>
          </p:cNvPr>
          <p:cNvSpPr txBox="1">
            <a:spLocks/>
          </p:cNvSpPr>
          <p:nvPr/>
        </p:nvSpPr>
        <p:spPr>
          <a:xfrm>
            <a:off x="152582" y="1313850"/>
            <a:ext cx="4751928" cy="785762"/>
          </a:xfrm>
          <a:prstGeom prst="rect">
            <a:avLst/>
          </a:prstGeom>
        </p:spPr>
        <p:txBody>
          <a:bodyPr vert="horz" lIns="91440" tIns="45720" rIns="91440" bIns="45720" rtlCol="0" anchor="t" anchorCtr="0">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400" dirty="0">
                <a:solidFill>
                  <a:schemeClr val="tx1"/>
                </a:solidFill>
                <a:latin typeface="Gill Sans Nova" panose="020B0602020104020203" pitchFamily="34" charset="0"/>
                <a:cs typeface="Helvetica" panose="020B0604020202020204" pitchFamily="34" charset="0"/>
              </a:rPr>
              <a:t>adults (n=167, ~55/condition on MTurk)</a:t>
            </a:r>
          </a:p>
          <a:p>
            <a:pPr>
              <a:lnSpc>
                <a:spcPct val="100000"/>
              </a:lnSpc>
            </a:pPr>
            <a:r>
              <a:rPr lang="en-US" sz="2400" dirty="0">
                <a:solidFill>
                  <a:schemeClr val="accent1">
                    <a:lumMod val="50000"/>
                  </a:schemeClr>
                </a:solidFill>
                <a:latin typeface="Gill Sans Nova" panose="020B0602020104020203" pitchFamily="34" charset="0"/>
                <a:cs typeface="Helvetica" panose="020B0604020202020204" pitchFamily="34" charset="0"/>
              </a:rPr>
              <a:t>children (piloting 5-8yo via online testing)</a:t>
            </a:r>
            <a:endParaRPr lang="en-US" sz="3200" dirty="0">
              <a:solidFill>
                <a:schemeClr val="accent1">
                  <a:lumMod val="50000"/>
                </a:schemeClr>
              </a:solidFill>
              <a:latin typeface="Gill Sans Nova" panose="020B0602020104020203" pitchFamily="34" charset="0"/>
              <a:cs typeface="Helvetica" panose="020B0604020202020204" pitchFamily="34" charset="0"/>
            </a:endParaRPr>
          </a:p>
        </p:txBody>
      </p:sp>
      <p:sp>
        <p:nvSpPr>
          <p:cNvPr id="47" name="Rectangle 46">
            <a:extLst>
              <a:ext uri="{FF2B5EF4-FFF2-40B4-BE49-F238E27FC236}">
                <a16:creationId xmlns:a16="http://schemas.microsoft.com/office/drawing/2014/main" id="{67BF5DDE-C383-4B0F-896E-E58C529A8EE8}"/>
              </a:ext>
            </a:extLst>
          </p:cNvPr>
          <p:cNvSpPr/>
          <p:nvPr/>
        </p:nvSpPr>
        <p:spPr>
          <a:xfrm>
            <a:off x="4526045" y="4423053"/>
            <a:ext cx="2695144" cy="4564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Zarpies</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eat </a:t>
            </a:r>
            <a:r>
              <a:rPr kumimoji="0" lang="en-US" sz="20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starberries</a:t>
            </a:r>
            <a:r>
              <a:rPr kumimoji="0" lang="en-US" sz="20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a:t>
            </a:r>
          </a:p>
        </p:txBody>
      </p:sp>
      <p:pic>
        <p:nvPicPr>
          <p:cNvPr id="49" name="Picture 48">
            <a:extLst>
              <a:ext uri="{FF2B5EF4-FFF2-40B4-BE49-F238E27FC236}">
                <a16:creationId xmlns:a16="http://schemas.microsoft.com/office/drawing/2014/main" id="{56F2613B-BD35-4210-915C-D88A6088C688}"/>
              </a:ext>
            </a:extLst>
          </p:cNvPr>
          <p:cNvPicPr>
            <a:picLocks noChangeAspect="1"/>
          </p:cNvPicPr>
          <p:nvPr/>
        </p:nvPicPr>
        <p:blipFill>
          <a:blip r:embed="rId4"/>
          <a:srcRect/>
          <a:stretch/>
        </p:blipFill>
        <p:spPr>
          <a:xfrm>
            <a:off x="6027631" y="4965567"/>
            <a:ext cx="553741" cy="898059"/>
          </a:xfrm>
          <a:prstGeom prst="rect">
            <a:avLst/>
          </a:prstGeom>
        </p:spPr>
      </p:pic>
      <p:sp>
        <p:nvSpPr>
          <p:cNvPr id="20" name="Oval 19">
            <a:extLst>
              <a:ext uri="{FF2B5EF4-FFF2-40B4-BE49-F238E27FC236}">
                <a16:creationId xmlns:a16="http://schemas.microsoft.com/office/drawing/2014/main" id="{8E978335-D44A-41E7-80CD-138BD1B672EF}"/>
              </a:ext>
            </a:extLst>
          </p:cNvPr>
          <p:cNvSpPr/>
          <p:nvPr/>
        </p:nvSpPr>
        <p:spPr>
          <a:xfrm flipH="1">
            <a:off x="457790" y="4702275"/>
            <a:ext cx="2695144" cy="1059328"/>
          </a:xfrm>
          <a:prstGeom prst="ellipse">
            <a:avLst/>
          </a:prstGeom>
          <a:solidFill>
            <a:srgbClr val="D9695F">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access &amp; availability</a:t>
            </a:r>
            <a:endParaRPr lang="en-US" sz="1600" dirty="0">
              <a:solidFill>
                <a:sysClr val="windowText" lastClr="000000"/>
              </a:solidFill>
              <a:latin typeface="Gill Sans Nova" panose="020B0602020104020203" pitchFamily="34" charset="0"/>
            </a:endParaRPr>
          </a:p>
        </p:txBody>
      </p:sp>
      <p:sp>
        <p:nvSpPr>
          <p:cNvPr id="21" name="Oval 20">
            <a:extLst>
              <a:ext uri="{FF2B5EF4-FFF2-40B4-BE49-F238E27FC236}">
                <a16:creationId xmlns:a16="http://schemas.microsoft.com/office/drawing/2014/main" id="{6C96CDF0-8738-4A30-87C4-85FB467BA90A}"/>
              </a:ext>
            </a:extLst>
          </p:cNvPr>
          <p:cNvSpPr/>
          <p:nvPr/>
        </p:nvSpPr>
        <p:spPr>
          <a:xfrm flipH="1">
            <a:off x="613570" y="2589365"/>
            <a:ext cx="2540028" cy="839635"/>
          </a:xfrm>
          <a:prstGeom prst="ellipse">
            <a:avLst/>
          </a:prstGeom>
          <a:solidFill>
            <a:srgbClr val="9CC3CC">
              <a:alpha val="3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biology</a:t>
            </a:r>
            <a:endParaRPr lang="en-US" sz="1600" dirty="0">
              <a:solidFill>
                <a:sysClr val="windowText" lastClr="000000"/>
              </a:solidFill>
              <a:latin typeface="Gill Sans Nova" panose="020B0602020104020203" pitchFamily="34" charset="0"/>
            </a:endParaRPr>
          </a:p>
        </p:txBody>
      </p:sp>
      <p:sp>
        <p:nvSpPr>
          <p:cNvPr id="22" name="Oval 21">
            <a:extLst>
              <a:ext uri="{FF2B5EF4-FFF2-40B4-BE49-F238E27FC236}">
                <a16:creationId xmlns:a16="http://schemas.microsoft.com/office/drawing/2014/main" id="{86B07A34-807B-403D-BC02-559DD0C27BA3}"/>
              </a:ext>
            </a:extLst>
          </p:cNvPr>
          <p:cNvSpPr/>
          <p:nvPr/>
        </p:nvSpPr>
        <p:spPr>
          <a:xfrm flipH="1">
            <a:off x="729938" y="3635629"/>
            <a:ext cx="2200782" cy="699542"/>
          </a:xfrm>
          <a:prstGeom prst="ellipse">
            <a:avLst/>
          </a:prstGeom>
          <a:solidFill>
            <a:srgbClr val="F2BF80">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culture</a:t>
            </a:r>
            <a:endParaRPr lang="en-US" sz="1600" dirty="0">
              <a:solidFill>
                <a:sysClr val="windowText" lastClr="000000"/>
              </a:solidFill>
              <a:latin typeface="Gill Sans Nova" panose="020B0602020104020203" pitchFamily="34" charset="0"/>
            </a:endParaRPr>
          </a:p>
        </p:txBody>
      </p:sp>
      <p:sp>
        <p:nvSpPr>
          <p:cNvPr id="23" name="Oval 22">
            <a:extLst>
              <a:ext uri="{FF2B5EF4-FFF2-40B4-BE49-F238E27FC236}">
                <a16:creationId xmlns:a16="http://schemas.microsoft.com/office/drawing/2014/main" id="{D001E202-ECFA-4CBD-B9AD-F28813FB488C}"/>
              </a:ext>
            </a:extLst>
          </p:cNvPr>
          <p:cNvSpPr/>
          <p:nvPr/>
        </p:nvSpPr>
        <p:spPr>
          <a:xfrm flipH="1">
            <a:off x="4606750" y="3692098"/>
            <a:ext cx="2322702" cy="69954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Gill Sans Nova" panose="020B0602020104020203" pitchFamily="34" charset="0"/>
              </a:rPr>
              <a:t>diet</a:t>
            </a:r>
          </a:p>
        </p:txBody>
      </p:sp>
      <p:cxnSp>
        <p:nvCxnSpPr>
          <p:cNvPr id="24" name="Straight Arrow Connector 23">
            <a:extLst>
              <a:ext uri="{FF2B5EF4-FFF2-40B4-BE49-F238E27FC236}">
                <a16:creationId xmlns:a16="http://schemas.microsoft.com/office/drawing/2014/main" id="{07B04612-A7A0-4BCA-9CF8-70CB4D475551}"/>
              </a:ext>
            </a:extLst>
          </p:cNvPr>
          <p:cNvCxnSpPr>
            <a:cxnSpLocks/>
            <a:stCxn id="21" idx="2"/>
          </p:cNvCxnSpPr>
          <p:nvPr/>
        </p:nvCxnSpPr>
        <p:spPr>
          <a:xfrm>
            <a:off x="3153598" y="3009183"/>
            <a:ext cx="1453152" cy="9091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5086AC4-E3FA-42C3-B1E7-F59B8936C95D}"/>
              </a:ext>
            </a:extLst>
          </p:cNvPr>
          <p:cNvCxnSpPr>
            <a:cxnSpLocks/>
            <a:stCxn id="22" idx="2"/>
            <a:endCxn id="23" idx="6"/>
          </p:cNvCxnSpPr>
          <p:nvPr/>
        </p:nvCxnSpPr>
        <p:spPr>
          <a:xfrm>
            <a:off x="2930720" y="3985400"/>
            <a:ext cx="1676030" cy="5646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63A3E81-A26F-4263-8F98-9BB52FC1F832}"/>
              </a:ext>
            </a:extLst>
          </p:cNvPr>
          <p:cNvCxnSpPr>
            <a:cxnSpLocks/>
            <a:stCxn id="20" idx="2"/>
          </p:cNvCxnSpPr>
          <p:nvPr/>
        </p:nvCxnSpPr>
        <p:spPr>
          <a:xfrm flipV="1">
            <a:off x="3152934" y="4268081"/>
            <a:ext cx="1385616" cy="96385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5911773"/>
      </p:ext>
    </p:extLst>
  </p:cSld>
  <p:clrMapOvr>
    <a:masterClrMapping/>
  </p:clrMapOvr>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Template>
  <TotalTime>33814</TotalTime>
  <Words>5516</Words>
  <Application>Microsoft Office PowerPoint</Application>
  <PresentationFormat>Widescreen</PresentationFormat>
  <Paragraphs>676</Paragraphs>
  <Slides>42</Slides>
  <Notes>41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nyt-imperial</vt:lpstr>
      <vt:lpstr>Arial</vt:lpstr>
      <vt:lpstr>Calibri</vt:lpstr>
      <vt:lpstr>Calibri Light</vt:lpstr>
      <vt:lpstr>Cambria</vt:lpstr>
      <vt:lpstr>Courier New</vt:lpstr>
      <vt:lpstr>Gill Sans MT</vt:lpstr>
      <vt:lpstr>Gill Sans Nova</vt:lpstr>
      <vt:lpstr>Helvetica</vt:lpstr>
      <vt:lpstr>Metropolitan</vt:lpstr>
      <vt:lpstr>Marianna Zhang</vt:lpstr>
      <vt:lpstr>PowerPoint Presentation</vt:lpstr>
      <vt:lpstr>PowerPoint Presentation</vt:lpstr>
      <vt:lpstr>PowerPoint Presentation</vt:lpstr>
      <vt:lpstr>PowerPoint Presentation</vt:lpstr>
      <vt:lpstr>PowerPoint Presentation</vt:lpstr>
      <vt:lpstr>Study 1: diet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Study 2: occupation</vt:lpstr>
      <vt:lpstr>PowerPoint Presentation</vt:lpstr>
      <vt:lpstr>PowerPoint Presentation</vt:lpstr>
      <vt:lpstr>PowerPoint Presentation</vt:lpstr>
      <vt:lpstr>PowerPoint Presentation</vt:lpstr>
      <vt:lpstr>Backslides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FYP</dc:title>
  <dc:creator>Marianna</dc:creator>
  <cp:lastModifiedBy>Marianna Zhang</cp:lastModifiedBy>
  <cp:revision>5112</cp:revision>
  <cp:lastPrinted>2019-03-01T18:39:58Z</cp:lastPrinted>
  <dcterms:created xsi:type="dcterms:W3CDTF">2018-11-29T07:29:27Z</dcterms:created>
  <dcterms:modified xsi:type="dcterms:W3CDTF">2021-02-10T05:44:42Z</dcterms:modified>
</cp:coreProperties>
</file>